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8.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6" r:id="rId2"/>
    <p:sldMasterId id="2147483745" r:id="rId3"/>
    <p:sldMasterId id="2147483752" r:id="rId4"/>
    <p:sldMasterId id="2147483759" r:id="rId5"/>
    <p:sldMasterId id="2147483766" r:id="rId6"/>
    <p:sldMasterId id="2147483779" r:id="rId7"/>
    <p:sldMasterId id="2147483787" r:id="rId8"/>
    <p:sldMasterId id="2147483809" r:id="rId9"/>
  </p:sldMasterIdLst>
  <p:notesMasterIdLst>
    <p:notesMasterId r:id="rId36"/>
  </p:notesMasterIdLst>
  <p:handoutMasterIdLst>
    <p:handoutMasterId r:id="rId37"/>
  </p:handoutMasterIdLst>
  <p:sldIdLst>
    <p:sldId id="326" r:id="rId10"/>
    <p:sldId id="394" r:id="rId11"/>
    <p:sldId id="398" r:id="rId12"/>
    <p:sldId id="401" r:id="rId13"/>
    <p:sldId id="417" r:id="rId14"/>
    <p:sldId id="402" r:id="rId15"/>
    <p:sldId id="372" r:id="rId16"/>
    <p:sldId id="403" r:id="rId17"/>
    <p:sldId id="404" r:id="rId18"/>
    <p:sldId id="396" r:id="rId19"/>
    <p:sldId id="405" r:id="rId20"/>
    <p:sldId id="406" r:id="rId21"/>
    <p:sldId id="409" r:id="rId22"/>
    <p:sldId id="408" r:id="rId23"/>
    <p:sldId id="410" r:id="rId24"/>
    <p:sldId id="412" r:id="rId25"/>
    <p:sldId id="380" r:id="rId26"/>
    <p:sldId id="381" r:id="rId27"/>
    <p:sldId id="382" r:id="rId28"/>
    <p:sldId id="384" r:id="rId29"/>
    <p:sldId id="413" r:id="rId30"/>
    <p:sldId id="397" r:id="rId31"/>
    <p:sldId id="388" r:id="rId32"/>
    <p:sldId id="390" r:id="rId33"/>
    <p:sldId id="393" r:id="rId34"/>
    <p:sldId id="415" r:id="rId35"/>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D69"/>
    <a:srgbClr val="51BAAA"/>
    <a:srgbClr val="FF9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146" d="100"/>
          <a:sy n="146" d="100"/>
        </p:scale>
        <p:origin x="26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2976173" cy="456900"/>
          </a:xfrm>
          <a:prstGeom prst="rect">
            <a:avLst/>
          </a:prstGeom>
          <a:noFill/>
          <a:ln>
            <a:noFill/>
          </a:ln>
        </p:spPr>
        <p:txBody>
          <a:bodyPr vert="horz" wrap="none" lIns="78903" tIns="39452" rIns="78903" bIns="39452" anchorCtr="0" compatLnSpc="0">
            <a:noAutofit/>
          </a:bodyPr>
          <a:lstStyle/>
          <a:p>
            <a:pPr hangingPunct="0">
              <a:defRPr sz="1400"/>
            </a:pPr>
            <a:endParaRPr lang="fr-FR" sz="1200">
              <a:latin typeface="Arial" pitchFamily="18"/>
              <a:ea typeface="Microsoft YaHei" pitchFamily="2"/>
              <a:cs typeface="Mangal" pitchFamily="2"/>
            </a:endParaRPr>
          </a:p>
        </p:txBody>
      </p:sp>
      <p:sp>
        <p:nvSpPr>
          <p:cNvPr id="3" name="Espace réservé de la date 2"/>
          <p:cNvSpPr txBox="1">
            <a:spLocks noGrp="1"/>
          </p:cNvSpPr>
          <p:nvPr>
            <p:ph type="dt" sz="quarter" idx="1"/>
          </p:nvPr>
        </p:nvSpPr>
        <p:spPr>
          <a:xfrm>
            <a:off x="3881795" y="0"/>
            <a:ext cx="2976173" cy="456900"/>
          </a:xfrm>
          <a:prstGeom prst="rect">
            <a:avLst/>
          </a:prstGeom>
          <a:noFill/>
          <a:ln>
            <a:noFill/>
          </a:ln>
        </p:spPr>
        <p:txBody>
          <a:bodyPr vert="horz" wrap="none" lIns="78903" tIns="39452" rIns="78903" bIns="39452" anchorCtr="0" compatLnSpc="0">
            <a:noAutofit/>
          </a:bodyPr>
          <a:lstStyle/>
          <a:p>
            <a:pPr algn="r" hangingPunct="0">
              <a:defRPr sz="1400"/>
            </a:pPr>
            <a:endParaRPr lang="fr-FR" sz="1200">
              <a:latin typeface="Arial" pitchFamily="18"/>
              <a:ea typeface="Microsoft YaHei" pitchFamily="2"/>
              <a:cs typeface="Mangal" pitchFamily="2"/>
            </a:endParaRPr>
          </a:p>
        </p:txBody>
      </p:sp>
      <p:sp>
        <p:nvSpPr>
          <p:cNvPr id="4" name="Espace réservé du pied de page 3"/>
          <p:cNvSpPr txBox="1">
            <a:spLocks noGrp="1"/>
          </p:cNvSpPr>
          <p:nvPr>
            <p:ph type="ftr" sz="quarter" idx="2"/>
          </p:nvPr>
        </p:nvSpPr>
        <p:spPr>
          <a:xfrm>
            <a:off x="0" y="8686952"/>
            <a:ext cx="2976173" cy="456900"/>
          </a:xfrm>
          <a:prstGeom prst="rect">
            <a:avLst/>
          </a:prstGeom>
          <a:noFill/>
          <a:ln>
            <a:noFill/>
          </a:ln>
        </p:spPr>
        <p:txBody>
          <a:bodyPr vert="horz" wrap="none" lIns="78903" tIns="39452" rIns="78903" bIns="39452" anchor="b" anchorCtr="0" compatLnSpc="0">
            <a:noAutofit/>
          </a:bodyPr>
          <a:lstStyle/>
          <a:p>
            <a:pPr hangingPunct="0">
              <a:defRPr sz="1400"/>
            </a:pPr>
            <a:endParaRPr lang="fr-FR" sz="1200">
              <a:latin typeface="Arial" pitchFamily="18"/>
              <a:ea typeface="Microsoft YaHei" pitchFamily="2"/>
              <a:cs typeface="Mangal" pitchFamily="2"/>
            </a:endParaRPr>
          </a:p>
        </p:txBody>
      </p:sp>
      <p:sp>
        <p:nvSpPr>
          <p:cNvPr id="5" name="Espace réservé du numéro de diapositive 4"/>
          <p:cNvSpPr txBox="1">
            <a:spLocks noGrp="1"/>
          </p:cNvSpPr>
          <p:nvPr>
            <p:ph type="sldNum" sz="quarter" idx="3"/>
          </p:nvPr>
        </p:nvSpPr>
        <p:spPr>
          <a:xfrm>
            <a:off x="3881795" y="8686952"/>
            <a:ext cx="2976173" cy="456900"/>
          </a:xfrm>
          <a:prstGeom prst="rect">
            <a:avLst/>
          </a:prstGeom>
          <a:noFill/>
          <a:ln>
            <a:noFill/>
          </a:ln>
        </p:spPr>
        <p:txBody>
          <a:bodyPr vert="horz" wrap="none" lIns="78903" tIns="39452" rIns="78903" bIns="39452" anchor="b" anchorCtr="0" compatLnSpc="0">
            <a:noAutofit/>
          </a:bodyPr>
          <a:lstStyle/>
          <a:p>
            <a:pPr algn="r" hangingPunct="0">
              <a:defRPr sz="1400"/>
            </a:pPr>
            <a:fld id="{75B953BB-5C59-4631-B601-3273173D3E97}" type="slidenum">
              <a:rPr/>
              <a:pPr algn="r" hangingPunct="0">
                <a:defRPr sz="1400"/>
              </a:pPr>
              <a:t>‹N°›</a:t>
            </a:fld>
            <a:endParaRPr lang="fr-FR" sz="1200">
              <a:latin typeface="Arial" pitchFamily="18"/>
              <a:ea typeface="Microsoft YaHei" pitchFamily="2"/>
              <a:cs typeface="Mangal" pitchFamily="2"/>
            </a:endParaRPr>
          </a:p>
        </p:txBody>
      </p:sp>
    </p:spTree>
    <p:extLst>
      <p:ext uri="{BB962C8B-B14F-4D97-AF65-F5344CB8AC3E}">
        <p14:creationId xmlns:p14="http://schemas.microsoft.com/office/powerpoint/2010/main" val="1161378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Espace réservé des notes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fr-FR"/>
          </a:p>
        </p:txBody>
      </p:sp>
      <p:sp>
        <p:nvSpPr>
          <p:cNvPr id="4" name="Espace réservé de l'en-tête 3"/>
          <p:cNvSpPr txBox="1">
            <a:spLocks noGrp="1"/>
          </p:cNvSpPr>
          <p:nvPr>
            <p:ph type="hdr" sz="quarter"/>
          </p:nvPr>
        </p:nvSpPr>
        <p:spPr>
          <a:xfrm>
            <a:off x="0" y="0"/>
            <a:ext cx="3280680" cy="534240"/>
          </a:xfrm>
          <a:prstGeom prst="rect">
            <a:avLst/>
          </a:prstGeom>
          <a:noFill/>
          <a:ln>
            <a:noFill/>
          </a:ln>
        </p:spPr>
        <p:txBody>
          <a:bodyPr lIns="0" tIns="0" rIns="0" bIns="0" anchorCtr="0">
            <a:noAutofit/>
          </a:bodyPr>
          <a:lstStyle>
            <a:lvl1pPr lvl="0" rtl="0" hangingPunct="0">
              <a:buNone/>
              <a:tabLst/>
              <a:defRPr lang="fr-FR" sz="1400" kern="1200">
                <a:latin typeface="Times New Roman" pitchFamily="18"/>
                <a:ea typeface="Lucida Sans Unicode" pitchFamily="2"/>
                <a:cs typeface="Tahoma" pitchFamily="2"/>
              </a:defRPr>
            </a:lvl1pPr>
          </a:lstStyle>
          <a:p>
            <a:pPr lvl="0"/>
            <a:endParaRPr lang="fr-FR"/>
          </a:p>
        </p:txBody>
      </p:sp>
      <p:sp>
        <p:nvSpPr>
          <p:cNvPr id="5" name="Espace réservé de la date 4"/>
          <p:cNvSpPr txBox="1">
            <a:spLocks noGrp="1"/>
          </p:cNvSpPr>
          <p:nvPr>
            <p:ph type="dt" idx="1"/>
          </p:nvPr>
        </p:nvSpPr>
        <p:spPr>
          <a:xfrm>
            <a:off x="4278960" y="0"/>
            <a:ext cx="3280680" cy="534240"/>
          </a:xfrm>
          <a:prstGeom prst="rect">
            <a:avLst/>
          </a:prstGeom>
          <a:noFill/>
          <a:ln>
            <a:noFill/>
          </a:ln>
        </p:spPr>
        <p:txBody>
          <a:bodyPr lIns="0" tIns="0" rIns="0" bIns="0" anchorCtr="0">
            <a:noAutofit/>
          </a:bodyPr>
          <a:lstStyle>
            <a:lvl1pPr lvl="0" algn="r" rtl="0" hangingPunct="0">
              <a:buNone/>
              <a:tabLst/>
              <a:defRPr lang="fr-FR" sz="1400" kern="1200">
                <a:latin typeface="Times New Roman" pitchFamily="18"/>
                <a:ea typeface="Lucida Sans Unicode" pitchFamily="2"/>
                <a:cs typeface="Tahoma" pitchFamily="2"/>
              </a:defRPr>
            </a:lvl1pPr>
          </a:lstStyle>
          <a:p>
            <a:pPr lvl="0"/>
            <a:endParaRPr lang="fr-FR"/>
          </a:p>
        </p:txBody>
      </p:sp>
      <p:sp>
        <p:nvSpPr>
          <p:cNvPr id="6" name="Espace réservé du pied de page 5"/>
          <p:cNvSpPr txBox="1">
            <a:spLocks noGrp="1"/>
          </p:cNvSpPr>
          <p:nvPr>
            <p:ph type="ftr" sz="quarter" idx="4"/>
          </p:nvPr>
        </p:nvSpPr>
        <p:spPr>
          <a:xfrm>
            <a:off x="0" y="10157400"/>
            <a:ext cx="3280680" cy="534240"/>
          </a:xfrm>
          <a:prstGeom prst="rect">
            <a:avLst/>
          </a:prstGeom>
          <a:noFill/>
          <a:ln>
            <a:noFill/>
          </a:ln>
        </p:spPr>
        <p:txBody>
          <a:bodyPr lIns="0" tIns="0" rIns="0" bIns="0" anchor="b" anchorCtr="0">
            <a:noAutofit/>
          </a:bodyPr>
          <a:lstStyle>
            <a:lvl1pPr lvl="0" rtl="0" hangingPunct="0">
              <a:buNone/>
              <a:tabLst/>
              <a:defRPr lang="fr-FR" sz="1400" kern="1200">
                <a:latin typeface="Times New Roman" pitchFamily="18"/>
                <a:ea typeface="Lucida Sans Unicode" pitchFamily="2"/>
                <a:cs typeface="Tahoma" pitchFamily="2"/>
              </a:defRPr>
            </a:lvl1pPr>
          </a:lstStyle>
          <a:p>
            <a:pPr lvl="0"/>
            <a:endParaRPr lang="fr-FR"/>
          </a:p>
        </p:txBody>
      </p:sp>
      <p:sp>
        <p:nvSpPr>
          <p:cNvPr id="7" name="Espace réservé du numéro de diapositive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noAutofit/>
          </a:bodyPr>
          <a:lstStyle>
            <a:lvl1pPr lvl="0" algn="r" rtl="0" hangingPunct="0">
              <a:buNone/>
              <a:tabLst/>
              <a:defRPr lang="fr-FR" sz="1400" kern="1200">
                <a:latin typeface="Times New Roman" pitchFamily="18"/>
                <a:ea typeface="Lucida Sans Unicode" pitchFamily="2"/>
                <a:cs typeface="Tahoma" pitchFamily="2"/>
              </a:defRPr>
            </a:lvl1pPr>
          </a:lstStyle>
          <a:p>
            <a:pPr lvl="0"/>
            <a:fld id="{9A9E2558-3935-4BF4-AC8F-5C38D0091B65}" type="slidenum">
              <a:rPr/>
              <a:pPr lvl="0"/>
              <a:t>‹N°›</a:t>
            </a:fld>
            <a:endParaRPr lang="fr-FR"/>
          </a:p>
        </p:txBody>
      </p:sp>
    </p:spTree>
    <p:extLst>
      <p:ext uri="{BB962C8B-B14F-4D97-AF65-F5344CB8AC3E}">
        <p14:creationId xmlns:p14="http://schemas.microsoft.com/office/powerpoint/2010/main" val="1504396716"/>
      </p:ext>
    </p:extLst>
  </p:cSld>
  <p:clrMap bg1="lt1" tx1="dk1" bg2="lt2" tx2="dk2" accent1="accent1" accent2="accent2" accent3="accent3" accent4="accent4" accent5="accent5" accent6="accent6" hlink="hlink" folHlink="folHlink"/>
  <p:notesStyle>
    <a:lvl1pPr marL="216000" marR="0" indent="-216000" rtl="0" hangingPunct="0">
      <a:tabLst/>
      <a:defRPr lang="fr-FR" sz="2000" b="0" i="0" u="none" strike="noStrike" kern="1200">
        <a:ln>
          <a:noFill/>
        </a:ln>
        <a:latin typeface="Arial"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pPr lvl="0"/>
            <a:fld id="{A052787F-0CA1-4596-B922-B0E168E39343}" type="datetime1">
              <a:rPr lang="fr-FR" smtClean="0"/>
              <a:pPr lvl="0"/>
              <a:t>17/01/2024</a:t>
            </a:fld>
            <a:endParaRPr lang="fr-FR"/>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D1526627-5855-465D-B667-C70729AC92B3}" type="slidenum">
              <a:rPr/>
              <a:pPr lvl="0"/>
              <a:t>‹N°›</a:t>
            </a:fld>
            <a:endParaRPr lang="fr-FR"/>
          </a:p>
        </p:txBody>
      </p:sp>
    </p:spTree>
    <p:extLst>
      <p:ext uri="{BB962C8B-B14F-4D97-AF65-F5344CB8AC3E}">
        <p14:creationId xmlns:p14="http://schemas.microsoft.com/office/powerpoint/2010/main" val="2849926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lvl="0"/>
            <a:fld id="{A052787F-0CA1-4596-B922-B0E168E39343}" type="datetime1">
              <a:rPr lang="fr-FR" smtClean="0"/>
              <a:pPr lvl="0"/>
              <a:t>17/01/2024</a:t>
            </a:fld>
            <a:endParaRPr lang="fr-FR"/>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3FEAA44E-E428-4B56-AB18-8ECF7582A3D2}" type="slidenum">
              <a:rPr/>
              <a:pPr lvl="0"/>
              <a:t>‹N°›</a:t>
            </a:fld>
            <a:endParaRPr lang="fr-FR"/>
          </a:p>
        </p:txBody>
      </p:sp>
    </p:spTree>
    <p:extLst>
      <p:ext uri="{BB962C8B-B14F-4D97-AF65-F5344CB8AC3E}">
        <p14:creationId xmlns:p14="http://schemas.microsoft.com/office/powerpoint/2010/main" val="233011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0"/>
            <a:ext cx="2171700" cy="459740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0" y="0"/>
            <a:ext cx="6362700" cy="459740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lvl="0"/>
            <a:fld id="{A052787F-0CA1-4596-B922-B0E168E39343}" type="datetime1">
              <a:rPr lang="fr-FR" smtClean="0"/>
              <a:pPr lvl="0"/>
              <a:t>17/01/2024</a:t>
            </a:fld>
            <a:endParaRPr lang="fr-FR"/>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B16D885F-E2FA-4BE0-A8A1-7F4DB4BBDA0B}" type="slidenum">
              <a:rPr/>
              <a:pPr lvl="0"/>
              <a:t>‹N°›</a:t>
            </a:fld>
            <a:endParaRPr lang="fr-FR"/>
          </a:p>
        </p:txBody>
      </p:sp>
    </p:spTree>
    <p:extLst>
      <p:ext uri="{BB962C8B-B14F-4D97-AF65-F5344CB8AC3E}">
        <p14:creationId xmlns:p14="http://schemas.microsoft.com/office/powerpoint/2010/main" val="36376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pPr/>
              <a:t>17/01/2024</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24744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solidFill>
                  <a:srgbClr val="000000">
                    <a:alpha val="0"/>
                  </a:srgbClr>
                </a:solidFill>
              </a:rPr>
              <a:pPr/>
              <a:t>17/01/2024</a:t>
            </a:fld>
            <a:endParaRPr lang="fr-FR" dirty="0">
              <a:solidFill>
                <a:srgbClr val="000000">
                  <a:alpha val="0"/>
                </a:srgbClr>
              </a:solidFill>
            </a:endParaRP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solidFill>
                  <a:srgbClr val="000000"/>
                </a:solidFill>
              </a:rPr>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solidFill>
                  <a:srgbClr val="000000">
                    <a:alpha val="0"/>
                  </a:srgbClr>
                </a:solidFill>
              </a:rPr>
              <a:pPr/>
              <a:t>‹N°›</a:t>
            </a:fld>
            <a:endParaRPr lang="fr-FR" dirty="0">
              <a:solidFill>
                <a:srgbClr val="000000">
                  <a:alpha val="0"/>
                </a:srgbClr>
              </a:solidFill>
            </a:endParaRP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cstate="print"/>
          <a:stretch>
            <a:fillRect/>
          </a:stretch>
        </p:blipFill>
        <p:spPr>
          <a:xfrm>
            <a:off x="-16829" y="0"/>
            <a:ext cx="9160828" cy="5152965"/>
          </a:xfrm>
          <a:prstGeom prst="rect">
            <a:avLst/>
          </a:prstGeom>
        </p:spPr>
      </p:pic>
    </p:spTree>
    <p:extLst>
      <p:ext uri="{BB962C8B-B14F-4D97-AF65-F5344CB8AC3E}">
        <p14:creationId xmlns:p14="http://schemas.microsoft.com/office/powerpoint/2010/main" val="3891693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cstate="print"/>
          <a:stretch>
            <a:fillRect/>
          </a:stretch>
        </p:blipFill>
        <p:spPr>
          <a:xfrm>
            <a:off x="-16828" y="5358"/>
            <a:ext cx="9160828" cy="5152965"/>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solidFill>
                  <a:srgbClr val="000000"/>
                </a:solidFill>
              </a:rPr>
              <a:pPr algn="r"/>
              <a:t>17/01/2024</a:t>
            </a:fld>
            <a:endParaRPr lang="fr-FR" cap="all" dirty="0">
              <a:solidFill>
                <a:srgbClr val="000000"/>
              </a:solidFill>
            </a:endParaRPr>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none" baseline="0">
                <a:solidFill>
                  <a:srgbClr val="0C5076"/>
                </a:solidFill>
              </a:defRPr>
            </a:lvl1pPr>
            <a:lvl2pPr marL="0" indent="0">
              <a:spcBef>
                <a:spcPts val="500"/>
              </a:spcBef>
              <a:spcAft>
                <a:spcPts val="0"/>
              </a:spcAft>
              <a:buNone/>
              <a:defRPr sz="1850"/>
            </a:lvl2pPr>
          </a:lstStyle>
          <a:p>
            <a:pPr lvl="0"/>
            <a:r>
              <a:rPr lang="fr-FR" dirty="0"/>
              <a:t>Titre</a:t>
            </a:r>
          </a:p>
          <a:p>
            <a:pPr lvl="1"/>
            <a:r>
              <a:rPr lang="fr-FR" dirty="0"/>
              <a:t>Sous-titre</a:t>
            </a:r>
          </a:p>
        </p:txBody>
      </p:sp>
    </p:spTree>
    <p:extLst>
      <p:ext uri="{BB962C8B-B14F-4D97-AF65-F5344CB8AC3E}">
        <p14:creationId xmlns:p14="http://schemas.microsoft.com/office/powerpoint/2010/main" val="3307701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solidFill>
                  <a:srgbClr val="000000"/>
                </a:solidFill>
              </a:rPr>
              <a:pPr algn="r"/>
              <a:t>17/01/2024</a:t>
            </a:fld>
            <a:endParaRPr lang="fr-FR" cap="all" dirty="0">
              <a:solidFill>
                <a:srgbClr val="000000"/>
              </a:solidFill>
            </a:endParaRP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6788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solidFill>
                  <a:srgbClr val="000000"/>
                </a:solidFill>
              </a:rPr>
              <a:pPr algn="r"/>
              <a:t>17/01/2024</a:t>
            </a:fld>
            <a:endParaRPr lang="fr-FR" cap="all" dirty="0">
              <a:solidFill>
                <a:srgbClr val="000000"/>
              </a:solidFill>
            </a:endParaRP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309409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solidFill>
                  <a:srgbClr val="000000"/>
                </a:solidFill>
              </a:rPr>
              <a:pPr algn="r"/>
              <a:t>17/01/2024</a:t>
            </a:fld>
            <a:endParaRPr lang="fr-FR" cap="all" dirty="0">
              <a:solidFill>
                <a:srgbClr val="000000"/>
              </a:solidFill>
            </a:endParaRP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245787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solidFill>
                  <a:srgbClr val="000000"/>
                </a:solidFill>
              </a:rPr>
              <a:pPr algn="r"/>
              <a:t>17/01/2024</a:t>
            </a:fld>
            <a:endParaRPr lang="fr-FR" cap="all" dirty="0">
              <a:solidFill>
                <a:srgbClr val="000000"/>
              </a:solidFill>
            </a:endParaRPr>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363328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A0D324E6-168B-49CF-88F7-1B95819E3F9B}" type="datetime1">
              <a:rPr lang="fr-FR" smtClean="0">
                <a:solidFill>
                  <a:srgbClr val="000000">
                    <a:alpha val="0"/>
                  </a:srgbClr>
                </a:solidFill>
              </a:rPr>
              <a:pPr/>
              <a:t>17/01/2024</a:t>
            </a:fld>
            <a:endParaRPr lang="fr-FR">
              <a:solidFill>
                <a:srgbClr val="000000">
                  <a:alpha val="0"/>
                </a:srgbClr>
              </a:solidFill>
            </a:endParaRP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a:solidFill>
                <a:srgbClr val="000000"/>
              </a:solidFill>
            </a:endParaRP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solidFill>
                  <a:srgbClr val="000000">
                    <a:alpha val="0"/>
                  </a:srgbClr>
                </a:solidFill>
              </a:rPr>
              <a:pPr/>
              <a:t>‹N°›</a:t>
            </a:fld>
            <a:endParaRPr lang="fr-FR">
              <a:solidFill>
                <a:srgbClr val="000000">
                  <a:alpha val="0"/>
                </a:srgbClr>
              </a:solidFill>
            </a:endParaRP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cstate="print"/>
          <a:stretch>
            <a:fillRect/>
          </a:stretch>
        </p:blipFill>
        <p:spPr>
          <a:xfrm>
            <a:off x="-16829" y="1"/>
            <a:ext cx="9160828" cy="5152965"/>
          </a:xfrm>
          <a:prstGeom prst="rect">
            <a:avLst/>
          </a:prstGeom>
        </p:spPr>
      </p:pic>
    </p:spTree>
    <p:extLst>
      <p:ext uri="{BB962C8B-B14F-4D97-AF65-F5344CB8AC3E}">
        <p14:creationId xmlns:p14="http://schemas.microsoft.com/office/powerpoint/2010/main" val="2712750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lvl="0"/>
            <a:fld id="{A052787F-0CA1-4596-B922-B0E168E39343}" type="datetime1">
              <a:rPr lang="fr-FR" smtClean="0"/>
              <a:pPr lvl="0"/>
              <a:t>17/01/2024</a:t>
            </a:fld>
            <a:endParaRPr lang="fr-FR"/>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0FDBD17E-543A-486B-9F63-2017252D53AC}" type="slidenum">
              <a:rPr/>
              <a:pPr lvl="0"/>
              <a:t>‹N°›</a:t>
            </a:fld>
            <a:endParaRPr lang="fr-FR"/>
          </a:p>
        </p:txBody>
      </p:sp>
    </p:spTree>
    <p:extLst>
      <p:ext uri="{BB962C8B-B14F-4D97-AF65-F5344CB8AC3E}">
        <p14:creationId xmlns:p14="http://schemas.microsoft.com/office/powerpoint/2010/main" val="3141919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cstate="print"/>
          <a:stretch>
            <a:fillRect/>
          </a:stretch>
        </p:blipFill>
        <p:spPr>
          <a:xfrm>
            <a:off x="-16828" y="5359"/>
            <a:ext cx="9160828" cy="5152965"/>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p>
            <a:pPr algn="r"/>
            <a:fld id="{99BD388D-CA1A-43B3-B616-228F45499086}" type="datetime1">
              <a:rPr lang="fr-FR" cap="all" smtClean="0">
                <a:solidFill>
                  <a:srgbClr val="000000"/>
                </a:solidFill>
              </a:rPr>
              <a:pPr algn="r"/>
              <a:t>17/01/2024</a:t>
            </a:fld>
            <a:endParaRPr lang="fr-FR" cap="all">
              <a:solidFill>
                <a:srgbClr val="000000"/>
              </a:solidFill>
            </a:endParaRPr>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none" baseline="0">
                <a:solidFill>
                  <a:srgbClr val="0C5076"/>
                </a:solidFill>
              </a:defRPr>
            </a:lvl1pPr>
            <a:lvl2pPr marL="0" indent="0">
              <a:spcBef>
                <a:spcPts val="500"/>
              </a:spcBef>
              <a:spcAft>
                <a:spcPts val="0"/>
              </a:spcAft>
              <a:buNone/>
              <a:defRPr sz="1850"/>
            </a:lvl2pPr>
          </a:lstStyle>
          <a:p>
            <a:pPr lvl="0"/>
            <a:r>
              <a:rPr lang="fr-FR"/>
              <a:t>Titre</a:t>
            </a:r>
          </a:p>
          <a:p>
            <a:pPr lvl="1"/>
            <a:r>
              <a:rPr lang="fr-FR"/>
              <a:t>Sous-titre</a:t>
            </a:r>
          </a:p>
        </p:txBody>
      </p:sp>
    </p:spTree>
    <p:extLst>
      <p:ext uri="{BB962C8B-B14F-4D97-AF65-F5344CB8AC3E}">
        <p14:creationId xmlns:p14="http://schemas.microsoft.com/office/powerpoint/2010/main" val="2150403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1AC6AEF6-2A43-4047-9D71-A77265B28DC8}" type="datetime1">
              <a:rPr lang="fr-FR" cap="all" smtClean="0">
                <a:solidFill>
                  <a:srgbClr val="000000"/>
                </a:solidFill>
              </a:rPr>
              <a:pPr algn="r"/>
              <a:t>17/01/2024</a:t>
            </a:fld>
            <a:endParaRPr lang="fr-FR" cap="all">
              <a:solidFill>
                <a:srgbClr val="000000"/>
              </a:solidFill>
            </a:endParaRP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391289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783500"/>
            <a:ext cx="1170000" cy="360000"/>
          </a:xfrm>
          <a:prstGeom prst="rect">
            <a:avLst/>
          </a:prstGeom>
        </p:spPr>
        <p:txBody>
          <a:bodyPr/>
          <a:lstStyle/>
          <a:p>
            <a:pPr algn="r"/>
            <a:fld id="{B53243DC-22D4-4063-968D-3E7B7EEAF735}" type="datetime1">
              <a:rPr lang="fr-FR" cap="all" smtClean="0">
                <a:solidFill>
                  <a:srgbClr val="000000"/>
                </a:solidFill>
              </a:rPr>
              <a:pPr algn="r"/>
              <a:t>17/01/2024</a:t>
            </a:fld>
            <a:endParaRPr lang="fr-FR" cap="all">
              <a:solidFill>
                <a:srgbClr val="000000"/>
              </a:solidFill>
            </a:endParaRP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41923462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EFA0773D-3F28-40F9-B9EA-54498D76AC91}" type="datetime1">
              <a:rPr lang="fr-FR" cap="all" smtClean="0">
                <a:solidFill>
                  <a:srgbClr val="000000"/>
                </a:solidFill>
              </a:rPr>
              <a:pPr algn="r"/>
              <a:t>17/01/2024</a:t>
            </a:fld>
            <a:endParaRPr lang="fr-FR" cap="all">
              <a:solidFill>
                <a:srgbClr val="000000"/>
              </a:solidFill>
            </a:endParaRP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919918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A0D324E6-168B-49CF-88F7-1B95819E3F9B}" type="datetime1">
              <a:rPr lang="fr-FR" smtClean="0">
                <a:solidFill>
                  <a:srgbClr val="000000">
                    <a:alpha val="0"/>
                  </a:srgbClr>
                </a:solidFill>
              </a:rPr>
              <a:pPr/>
              <a:t>17/01/2024</a:t>
            </a:fld>
            <a:endParaRPr lang="fr-FR">
              <a:solidFill>
                <a:srgbClr val="000000">
                  <a:alpha val="0"/>
                </a:srgbClr>
              </a:solidFill>
            </a:endParaRP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a:solidFill>
                <a:srgbClr val="000000"/>
              </a:solidFill>
            </a:endParaRP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solidFill>
                  <a:srgbClr val="000000">
                    <a:alpha val="0"/>
                  </a:srgbClr>
                </a:solidFill>
              </a:rPr>
              <a:pPr/>
              <a:t>‹N°›</a:t>
            </a:fld>
            <a:endParaRPr lang="fr-FR">
              <a:solidFill>
                <a:srgbClr val="000000">
                  <a:alpha val="0"/>
                </a:srgbClr>
              </a:solidFill>
            </a:endParaRP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cstate="print"/>
          <a:stretch>
            <a:fillRect/>
          </a:stretch>
        </p:blipFill>
        <p:spPr>
          <a:xfrm>
            <a:off x="-16829" y="1"/>
            <a:ext cx="9160828" cy="5152965"/>
          </a:xfrm>
          <a:prstGeom prst="rect">
            <a:avLst/>
          </a:prstGeom>
        </p:spPr>
      </p:pic>
    </p:spTree>
    <p:extLst>
      <p:ext uri="{BB962C8B-B14F-4D97-AF65-F5344CB8AC3E}">
        <p14:creationId xmlns:p14="http://schemas.microsoft.com/office/powerpoint/2010/main" val="3122720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cstate="print"/>
          <a:stretch>
            <a:fillRect/>
          </a:stretch>
        </p:blipFill>
        <p:spPr>
          <a:xfrm>
            <a:off x="-16828" y="5359"/>
            <a:ext cx="9160828" cy="5152965"/>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p>
            <a:pPr algn="r"/>
            <a:fld id="{99BD388D-CA1A-43B3-B616-228F45499086}" type="datetime1">
              <a:rPr lang="fr-FR" cap="all" smtClean="0">
                <a:solidFill>
                  <a:srgbClr val="000000"/>
                </a:solidFill>
              </a:rPr>
              <a:pPr algn="r"/>
              <a:t>17/01/2024</a:t>
            </a:fld>
            <a:endParaRPr lang="fr-FR" cap="all">
              <a:solidFill>
                <a:srgbClr val="000000"/>
              </a:solidFill>
            </a:endParaRPr>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none" baseline="0">
                <a:solidFill>
                  <a:srgbClr val="0C5076"/>
                </a:solidFill>
              </a:defRPr>
            </a:lvl1pPr>
            <a:lvl2pPr marL="0" indent="0">
              <a:spcBef>
                <a:spcPts val="500"/>
              </a:spcBef>
              <a:spcAft>
                <a:spcPts val="0"/>
              </a:spcAft>
              <a:buNone/>
              <a:defRPr sz="1850"/>
            </a:lvl2pPr>
          </a:lstStyle>
          <a:p>
            <a:pPr lvl="0"/>
            <a:r>
              <a:rPr lang="fr-FR"/>
              <a:t>Titre</a:t>
            </a:r>
          </a:p>
          <a:p>
            <a:pPr lvl="1"/>
            <a:r>
              <a:rPr lang="fr-FR"/>
              <a:t>Sous-titre</a:t>
            </a:r>
          </a:p>
        </p:txBody>
      </p:sp>
    </p:spTree>
    <p:extLst>
      <p:ext uri="{BB962C8B-B14F-4D97-AF65-F5344CB8AC3E}">
        <p14:creationId xmlns:p14="http://schemas.microsoft.com/office/powerpoint/2010/main" val="2150244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1AC6AEF6-2A43-4047-9D71-A77265B28DC8}" type="datetime1">
              <a:rPr lang="fr-FR" cap="all" smtClean="0">
                <a:solidFill>
                  <a:srgbClr val="000000"/>
                </a:solidFill>
              </a:rPr>
              <a:pPr algn="r"/>
              <a:t>17/01/2024</a:t>
            </a:fld>
            <a:endParaRPr lang="fr-FR" cap="all">
              <a:solidFill>
                <a:srgbClr val="000000"/>
              </a:solidFill>
            </a:endParaRP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38291337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783500"/>
            <a:ext cx="1170000" cy="360000"/>
          </a:xfrm>
          <a:prstGeom prst="rect">
            <a:avLst/>
          </a:prstGeom>
        </p:spPr>
        <p:txBody>
          <a:bodyPr/>
          <a:lstStyle/>
          <a:p>
            <a:pPr algn="r"/>
            <a:fld id="{B53243DC-22D4-4063-968D-3E7B7EEAF735}" type="datetime1">
              <a:rPr lang="fr-FR" cap="all" smtClean="0">
                <a:solidFill>
                  <a:srgbClr val="000000"/>
                </a:solidFill>
              </a:rPr>
              <a:pPr algn="r"/>
              <a:t>17/01/2024</a:t>
            </a:fld>
            <a:endParaRPr lang="fr-FR" cap="all">
              <a:solidFill>
                <a:srgbClr val="000000"/>
              </a:solidFill>
            </a:endParaRP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35847148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EFA0773D-3F28-40F9-B9EA-54498D76AC91}" type="datetime1">
              <a:rPr lang="fr-FR" cap="all" smtClean="0">
                <a:solidFill>
                  <a:srgbClr val="000000"/>
                </a:solidFill>
              </a:rPr>
              <a:pPr algn="r"/>
              <a:t>17/01/2024</a:t>
            </a:fld>
            <a:endParaRPr lang="fr-FR" cap="all">
              <a:solidFill>
                <a:srgbClr val="000000"/>
              </a:solidFill>
            </a:endParaRP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21987482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a:t>Titre</a:t>
            </a:r>
            <a:endParaRPr lang="fr-FR"/>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5364400D-1A9E-42A8-8CBD-868B8972336F}" type="datetime1">
              <a:rPr lang="fr-FR" cap="all" smtClean="0">
                <a:solidFill>
                  <a:srgbClr val="000000"/>
                </a:solidFill>
              </a:rPr>
              <a:pPr algn="r"/>
              <a:t>17/01/2024</a:t>
            </a:fld>
            <a:endParaRPr lang="fr-FR" cap="all">
              <a:solidFill>
                <a:srgbClr val="000000"/>
              </a:solidFill>
            </a:endParaRPr>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312269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pPr lvl="0"/>
            <a:fld id="{A052787F-0CA1-4596-B922-B0E168E39343}" type="datetime1">
              <a:rPr lang="fr-FR" smtClean="0"/>
              <a:pPr lvl="0"/>
              <a:t>17/01/2024</a:t>
            </a:fld>
            <a:endParaRPr lang="fr-FR"/>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4C33615D-506A-4305-A28B-DAC5964332B1}" type="slidenum">
              <a:rPr/>
              <a:pPr lvl="0"/>
              <a:t>‹N°›</a:t>
            </a:fld>
            <a:endParaRPr lang="fr-FR"/>
          </a:p>
        </p:txBody>
      </p:sp>
    </p:spTree>
    <p:extLst>
      <p:ext uri="{BB962C8B-B14F-4D97-AF65-F5344CB8AC3E}">
        <p14:creationId xmlns:p14="http://schemas.microsoft.com/office/powerpoint/2010/main" val="23652202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A0D324E6-168B-49CF-88F7-1B95819E3F9B}" type="datetime1">
              <a:rPr lang="fr-FR" smtClean="0">
                <a:solidFill>
                  <a:srgbClr val="000000">
                    <a:alpha val="0"/>
                  </a:srgbClr>
                </a:solidFill>
              </a:rPr>
              <a:pPr/>
              <a:t>17/01/2024</a:t>
            </a:fld>
            <a:endParaRPr lang="fr-FR">
              <a:solidFill>
                <a:srgbClr val="000000">
                  <a:alpha val="0"/>
                </a:srgbClr>
              </a:solidFill>
            </a:endParaRP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a:solidFill>
                <a:srgbClr val="000000"/>
              </a:solidFill>
            </a:endParaRP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solidFill>
                  <a:srgbClr val="000000">
                    <a:alpha val="0"/>
                  </a:srgbClr>
                </a:solidFill>
              </a:rPr>
              <a:pPr/>
              <a:t>‹N°›</a:t>
            </a:fld>
            <a:endParaRPr lang="fr-FR">
              <a:solidFill>
                <a:srgbClr val="000000">
                  <a:alpha val="0"/>
                </a:srgbClr>
              </a:solidFill>
            </a:endParaRP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cstate="print"/>
          <a:stretch>
            <a:fillRect/>
          </a:stretch>
        </p:blipFill>
        <p:spPr>
          <a:xfrm>
            <a:off x="-16829" y="1"/>
            <a:ext cx="9160828" cy="5152965"/>
          </a:xfrm>
          <a:prstGeom prst="rect">
            <a:avLst/>
          </a:prstGeom>
        </p:spPr>
      </p:pic>
    </p:spTree>
    <p:extLst>
      <p:ext uri="{BB962C8B-B14F-4D97-AF65-F5344CB8AC3E}">
        <p14:creationId xmlns:p14="http://schemas.microsoft.com/office/powerpoint/2010/main" val="16447275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cstate="print"/>
          <a:stretch>
            <a:fillRect/>
          </a:stretch>
        </p:blipFill>
        <p:spPr>
          <a:xfrm>
            <a:off x="-16828" y="5359"/>
            <a:ext cx="9160828" cy="5152965"/>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p>
            <a:pPr algn="r"/>
            <a:fld id="{99BD388D-CA1A-43B3-B616-228F45499086}" type="datetime1">
              <a:rPr lang="fr-FR" cap="all" smtClean="0">
                <a:solidFill>
                  <a:srgbClr val="000000"/>
                </a:solidFill>
              </a:rPr>
              <a:pPr algn="r"/>
              <a:t>17/01/2024</a:t>
            </a:fld>
            <a:endParaRPr lang="fr-FR" cap="all">
              <a:solidFill>
                <a:srgbClr val="000000"/>
              </a:solidFill>
            </a:endParaRPr>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none" baseline="0">
                <a:solidFill>
                  <a:srgbClr val="0C5076"/>
                </a:solidFill>
              </a:defRPr>
            </a:lvl1pPr>
            <a:lvl2pPr marL="0" indent="0">
              <a:spcBef>
                <a:spcPts val="500"/>
              </a:spcBef>
              <a:spcAft>
                <a:spcPts val="0"/>
              </a:spcAft>
              <a:buNone/>
              <a:defRPr sz="1850"/>
            </a:lvl2pPr>
          </a:lstStyle>
          <a:p>
            <a:pPr lvl="0"/>
            <a:r>
              <a:rPr lang="fr-FR"/>
              <a:t>Titre</a:t>
            </a:r>
          </a:p>
          <a:p>
            <a:pPr lvl="1"/>
            <a:r>
              <a:rPr lang="fr-FR"/>
              <a:t>Sous-titre</a:t>
            </a:r>
          </a:p>
        </p:txBody>
      </p:sp>
    </p:spTree>
    <p:extLst>
      <p:ext uri="{BB962C8B-B14F-4D97-AF65-F5344CB8AC3E}">
        <p14:creationId xmlns:p14="http://schemas.microsoft.com/office/powerpoint/2010/main" val="4980904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1AC6AEF6-2A43-4047-9D71-A77265B28DC8}" type="datetime1">
              <a:rPr lang="fr-FR" cap="all" smtClean="0">
                <a:solidFill>
                  <a:srgbClr val="000000"/>
                </a:solidFill>
              </a:rPr>
              <a:pPr algn="r"/>
              <a:t>17/01/2024</a:t>
            </a:fld>
            <a:endParaRPr lang="fr-FR" cap="all">
              <a:solidFill>
                <a:srgbClr val="000000"/>
              </a:solidFill>
            </a:endParaRP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37589437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783500"/>
            <a:ext cx="1170000" cy="360000"/>
          </a:xfrm>
          <a:prstGeom prst="rect">
            <a:avLst/>
          </a:prstGeom>
        </p:spPr>
        <p:txBody>
          <a:bodyPr/>
          <a:lstStyle/>
          <a:p>
            <a:pPr algn="r"/>
            <a:fld id="{B53243DC-22D4-4063-968D-3E7B7EEAF735}" type="datetime1">
              <a:rPr lang="fr-FR" cap="all" smtClean="0">
                <a:solidFill>
                  <a:srgbClr val="000000"/>
                </a:solidFill>
              </a:rPr>
              <a:pPr algn="r"/>
              <a:t>17/01/2024</a:t>
            </a:fld>
            <a:endParaRPr lang="fr-FR" cap="all">
              <a:solidFill>
                <a:srgbClr val="000000"/>
              </a:solidFill>
            </a:endParaRP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0417063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EFA0773D-3F28-40F9-B9EA-54498D76AC91}" type="datetime1">
              <a:rPr lang="fr-FR" cap="all" smtClean="0">
                <a:solidFill>
                  <a:srgbClr val="000000"/>
                </a:solidFill>
              </a:rPr>
              <a:pPr algn="r"/>
              <a:t>17/01/2024</a:t>
            </a:fld>
            <a:endParaRPr lang="fr-FR" cap="all">
              <a:solidFill>
                <a:srgbClr val="000000"/>
              </a:solidFill>
            </a:endParaRP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42522297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A0D324E6-168B-49CF-88F7-1B95819E3F9B}" type="datetime1">
              <a:rPr lang="fr-FR" smtClean="0">
                <a:solidFill>
                  <a:srgbClr val="000000">
                    <a:alpha val="0"/>
                  </a:srgbClr>
                </a:solidFill>
              </a:rPr>
              <a:pPr/>
              <a:t>17/01/2024</a:t>
            </a:fld>
            <a:endParaRPr lang="fr-FR">
              <a:solidFill>
                <a:srgbClr val="000000">
                  <a:alpha val="0"/>
                </a:srgbClr>
              </a:solidFill>
            </a:endParaRP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a:solidFill>
                <a:srgbClr val="000000"/>
              </a:solidFill>
            </a:endParaRP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solidFill>
                  <a:srgbClr val="000000">
                    <a:alpha val="0"/>
                  </a:srgbClr>
                </a:solidFill>
              </a:rPr>
              <a:pPr/>
              <a:t>‹N°›</a:t>
            </a:fld>
            <a:endParaRPr lang="fr-FR">
              <a:solidFill>
                <a:srgbClr val="000000">
                  <a:alpha val="0"/>
                </a:srgbClr>
              </a:solidFill>
            </a:endParaRP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cstate="print"/>
          <a:stretch>
            <a:fillRect/>
          </a:stretch>
        </p:blipFill>
        <p:spPr>
          <a:xfrm>
            <a:off x="-16829" y="1"/>
            <a:ext cx="9160828" cy="5152965"/>
          </a:xfrm>
          <a:prstGeom prst="rect">
            <a:avLst/>
          </a:prstGeom>
        </p:spPr>
      </p:pic>
    </p:spTree>
    <p:extLst>
      <p:ext uri="{BB962C8B-B14F-4D97-AF65-F5344CB8AC3E}">
        <p14:creationId xmlns:p14="http://schemas.microsoft.com/office/powerpoint/2010/main" val="4786985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cstate="print"/>
          <a:stretch>
            <a:fillRect/>
          </a:stretch>
        </p:blipFill>
        <p:spPr>
          <a:xfrm>
            <a:off x="-16828" y="5359"/>
            <a:ext cx="9160828" cy="5152965"/>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p>
            <a:pPr algn="r"/>
            <a:fld id="{99BD388D-CA1A-43B3-B616-228F45499086}" type="datetime1">
              <a:rPr lang="fr-FR" cap="all" smtClean="0">
                <a:solidFill>
                  <a:srgbClr val="000000"/>
                </a:solidFill>
              </a:rPr>
              <a:pPr algn="r"/>
              <a:t>17/01/2024</a:t>
            </a:fld>
            <a:endParaRPr lang="fr-FR" cap="all">
              <a:solidFill>
                <a:srgbClr val="000000"/>
              </a:solidFill>
            </a:endParaRPr>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none" baseline="0">
                <a:solidFill>
                  <a:srgbClr val="0C5076"/>
                </a:solidFill>
              </a:defRPr>
            </a:lvl1pPr>
            <a:lvl2pPr marL="0" indent="0">
              <a:spcBef>
                <a:spcPts val="500"/>
              </a:spcBef>
              <a:spcAft>
                <a:spcPts val="0"/>
              </a:spcAft>
              <a:buNone/>
              <a:defRPr sz="1850"/>
            </a:lvl2pPr>
          </a:lstStyle>
          <a:p>
            <a:pPr lvl="0"/>
            <a:r>
              <a:rPr lang="fr-FR"/>
              <a:t>Titre</a:t>
            </a:r>
          </a:p>
          <a:p>
            <a:pPr lvl="1"/>
            <a:r>
              <a:rPr lang="fr-FR"/>
              <a:t>Sous-titre</a:t>
            </a:r>
          </a:p>
        </p:txBody>
      </p:sp>
    </p:spTree>
    <p:extLst>
      <p:ext uri="{BB962C8B-B14F-4D97-AF65-F5344CB8AC3E}">
        <p14:creationId xmlns:p14="http://schemas.microsoft.com/office/powerpoint/2010/main" val="41540796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1AC6AEF6-2A43-4047-9D71-A77265B28DC8}" type="datetime1">
              <a:rPr lang="fr-FR" cap="all" smtClean="0">
                <a:solidFill>
                  <a:srgbClr val="000000"/>
                </a:solidFill>
              </a:rPr>
              <a:pPr algn="r"/>
              <a:t>17/01/2024</a:t>
            </a:fld>
            <a:endParaRPr lang="fr-FR" cap="all">
              <a:solidFill>
                <a:srgbClr val="000000"/>
              </a:solidFill>
            </a:endParaRP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5248389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783500"/>
            <a:ext cx="1170000" cy="360000"/>
          </a:xfrm>
          <a:prstGeom prst="rect">
            <a:avLst/>
          </a:prstGeom>
        </p:spPr>
        <p:txBody>
          <a:bodyPr/>
          <a:lstStyle/>
          <a:p>
            <a:pPr algn="r"/>
            <a:fld id="{B53243DC-22D4-4063-968D-3E7B7EEAF735}" type="datetime1">
              <a:rPr lang="fr-FR" cap="all" smtClean="0">
                <a:solidFill>
                  <a:srgbClr val="000000"/>
                </a:solidFill>
              </a:rPr>
              <a:pPr algn="r"/>
              <a:t>17/01/2024</a:t>
            </a:fld>
            <a:endParaRPr lang="fr-FR" cap="all">
              <a:solidFill>
                <a:srgbClr val="000000"/>
              </a:solidFill>
            </a:endParaRP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38567080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EFA0773D-3F28-40F9-B9EA-54498D76AC91}" type="datetime1">
              <a:rPr lang="fr-FR" cap="all" smtClean="0">
                <a:solidFill>
                  <a:srgbClr val="000000"/>
                </a:solidFill>
              </a:rPr>
              <a:pPr algn="r"/>
              <a:t>17/01/2024</a:t>
            </a:fld>
            <a:endParaRPr lang="fr-FR" cap="all">
              <a:solidFill>
                <a:srgbClr val="000000"/>
              </a:solidFill>
            </a:endParaRP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361146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203325"/>
            <a:ext cx="4038600" cy="339407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203325"/>
            <a:ext cx="4038600" cy="339407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pPr lvl="0"/>
            <a:fld id="{A052787F-0CA1-4596-B922-B0E168E39343}" type="datetime1">
              <a:rPr lang="fr-FR" smtClean="0"/>
              <a:pPr lvl="0"/>
              <a:t>17/01/2024</a:t>
            </a:fld>
            <a:endParaRPr lang="fr-FR"/>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2FE6173A-9343-4307-89C8-EBC911967A1C}" type="slidenum">
              <a:rPr/>
              <a:pPr lvl="0"/>
              <a:t>‹N°›</a:t>
            </a:fld>
            <a:endParaRPr lang="fr-FR"/>
          </a:p>
        </p:txBody>
      </p:sp>
    </p:spTree>
    <p:extLst>
      <p:ext uri="{BB962C8B-B14F-4D97-AF65-F5344CB8AC3E}">
        <p14:creationId xmlns:p14="http://schemas.microsoft.com/office/powerpoint/2010/main" val="26309577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A0D324E6-168B-49CF-88F7-1B95819E3F9B}" type="datetime1">
              <a:rPr lang="fr-FR" smtClean="0">
                <a:solidFill>
                  <a:srgbClr val="000000">
                    <a:alpha val="0"/>
                  </a:srgbClr>
                </a:solidFill>
              </a:rPr>
              <a:pPr/>
              <a:t>17/01/2024</a:t>
            </a:fld>
            <a:endParaRPr lang="fr-FR">
              <a:solidFill>
                <a:srgbClr val="000000">
                  <a:alpha val="0"/>
                </a:srgbClr>
              </a:solidFill>
            </a:endParaRP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a:solidFill>
                <a:srgbClr val="000000"/>
              </a:solidFill>
            </a:endParaRP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solidFill>
                  <a:srgbClr val="000000">
                    <a:alpha val="0"/>
                  </a:srgbClr>
                </a:solidFill>
              </a:rPr>
              <a:pPr/>
              <a:t>‹N°›</a:t>
            </a:fld>
            <a:endParaRPr lang="fr-FR">
              <a:solidFill>
                <a:srgbClr val="000000">
                  <a:alpha val="0"/>
                </a:srgbClr>
              </a:solidFill>
            </a:endParaRP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cstate="print"/>
          <a:stretch>
            <a:fillRect/>
          </a:stretch>
        </p:blipFill>
        <p:spPr>
          <a:xfrm>
            <a:off x="-16829" y="1"/>
            <a:ext cx="9160828" cy="5152965"/>
          </a:xfrm>
          <a:prstGeom prst="rect">
            <a:avLst/>
          </a:prstGeom>
        </p:spPr>
      </p:pic>
    </p:spTree>
    <p:extLst>
      <p:ext uri="{BB962C8B-B14F-4D97-AF65-F5344CB8AC3E}">
        <p14:creationId xmlns:p14="http://schemas.microsoft.com/office/powerpoint/2010/main" val="6076778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cstate="print"/>
          <a:stretch>
            <a:fillRect/>
          </a:stretch>
        </p:blipFill>
        <p:spPr>
          <a:xfrm>
            <a:off x="-16828" y="5359"/>
            <a:ext cx="9160828" cy="5152965"/>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p>
            <a:pPr algn="r"/>
            <a:fld id="{99BD388D-CA1A-43B3-B616-228F45499086}" type="datetime1">
              <a:rPr lang="fr-FR" cap="all" smtClean="0">
                <a:solidFill>
                  <a:srgbClr val="000000"/>
                </a:solidFill>
              </a:rPr>
              <a:pPr algn="r"/>
              <a:t>17/01/2024</a:t>
            </a:fld>
            <a:endParaRPr lang="fr-FR" cap="all">
              <a:solidFill>
                <a:srgbClr val="000000"/>
              </a:solidFill>
            </a:endParaRPr>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none" baseline="0">
                <a:solidFill>
                  <a:srgbClr val="0C5076"/>
                </a:solidFill>
              </a:defRPr>
            </a:lvl1pPr>
            <a:lvl2pPr marL="0" indent="0">
              <a:spcBef>
                <a:spcPts val="500"/>
              </a:spcBef>
              <a:spcAft>
                <a:spcPts val="0"/>
              </a:spcAft>
              <a:buNone/>
              <a:defRPr sz="1850"/>
            </a:lvl2pPr>
          </a:lstStyle>
          <a:p>
            <a:pPr lvl="0"/>
            <a:r>
              <a:rPr lang="fr-FR"/>
              <a:t>Titre</a:t>
            </a:r>
          </a:p>
          <a:p>
            <a:pPr lvl="1"/>
            <a:r>
              <a:rPr lang="fr-FR"/>
              <a:t>Sous-titre</a:t>
            </a:r>
          </a:p>
        </p:txBody>
      </p:sp>
    </p:spTree>
    <p:extLst>
      <p:ext uri="{BB962C8B-B14F-4D97-AF65-F5344CB8AC3E}">
        <p14:creationId xmlns:p14="http://schemas.microsoft.com/office/powerpoint/2010/main" val="25109351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1AC6AEF6-2A43-4047-9D71-A77265B28DC8}" type="datetime1">
              <a:rPr lang="fr-FR" cap="all" smtClean="0">
                <a:solidFill>
                  <a:srgbClr val="000000"/>
                </a:solidFill>
              </a:rPr>
              <a:pPr algn="r"/>
              <a:t>17/01/2024</a:t>
            </a:fld>
            <a:endParaRPr lang="fr-FR" cap="all">
              <a:solidFill>
                <a:srgbClr val="000000"/>
              </a:solidFill>
            </a:endParaRP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29718312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783500"/>
            <a:ext cx="1170000" cy="360000"/>
          </a:xfrm>
          <a:prstGeom prst="rect">
            <a:avLst/>
          </a:prstGeom>
        </p:spPr>
        <p:txBody>
          <a:bodyPr/>
          <a:lstStyle/>
          <a:p>
            <a:pPr algn="r"/>
            <a:fld id="{B53243DC-22D4-4063-968D-3E7B7EEAF735}" type="datetime1">
              <a:rPr lang="fr-FR" cap="all" smtClean="0">
                <a:solidFill>
                  <a:srgbClr val="000000"/>
                </a:solidFill>
              </a:rPr>
              <a:pPr algn="r"/>
              <a:t>17/01/2024</a:t>
            </a:fld>
            <a:endParaRPr lang="fr-FR" cap="all">
              <a:solidFill>
                <a:srgbClr val="000000"/>
              </a:solidFill>
            </a:endParaRP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8478078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EFA0773D-3F28-40F9-B9EA-54498D76AC91}" type="datetime1">
              <a:rPr lang="fr-FR" cap="all" smtClean="0">
                <a:solidFill>
                  <a:srgbClr val="000000"/>
                </a:solidFill>
              </a:rPr>
              <a:pPr algn="r"/>
              <a:t>17/01/2024</a:t>
            </a:fld>
            <a:endParaRPr lang="fr-FR" cap="all">
              <a:solidFill>
                <a:srgbClr val="000000"/>
              </a:solidFill>
            </a:endParaRP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7910582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pPr/>
              <a:t>17/01/2024</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01169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pPr algn="r"/>
              <a:t>17/01/2024</a:t>
            </a:fld>
            <a:endParaRPr lang="fr-FR" cap="all" dirty="0"/>
          </a:p>
        </p:txBody>
      </p:sp>
      <p:sp>
        <p:nvSpPr>
          <p:cNvPr id="8" name="Espace réservé du numéro de diapositive 7"/>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67544" y="2346046"/>
            <a:ext cx="8208912" cy="2077200"/>
          </a:xfrm>
        </p:spPr>
        <p:txBody>
          <a:bodyPr/>
          <a:lstStyle>
            <a:lvl1pPr>
              <a:lnSpc>
                <a:spcPct val="90000"/>
              </a:lnSpc>
              <a:spcAft>
                <a:spcPts val="0"/>
              </a:spcAft>
              <a:defRPr sz="3200" b="1" cap="none" baseline="0">
                <a:solidFill>
                  <a:schemeClr val="tx1"/>
                </a:solidFill>
              </a:defRPr>
            </a:lvl1pPr>
            <a:lvl2pPr marL="0" indent="0">
              <a:spcBef>
                <a:spcPts val="500"/>
              </a:spcBef>
              <a:spcAft>
                <a:spcPts val="0"/>
              </a:spcAft>
              <a:buNone/>
              <a:defRPr sz="1800"/>
            </a:lvl2pPr>
          </a:lstStyle>
          <a:p>
            <a:pPr lvl="0"/>
            <a:r>
              <a:rPr lang="fr-FR" dirty="0"/>
              <a:t>Titre</a:t>
            </a:r>
          </a:p>
          <a:p>
            <a:pPr lvl="1"/>
            <a:r>
              <a:rPr lang="fr-FR" dirty="0"/>
              <a:t>Sous-titre</a:t>
            </a:r>
          </a:p>
        </p:txBody>
      </p:sp>
    </p:spTree>
    <p:extLst>
      <p:ext uri="{BB962C8B-B14F-4D97-AF65-F5344CB8AC3E}">
        <p14:creationId xmlns:p14="http://schemas.microsoft.com/office/powerpoint/2010/main" val="8603809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sz="2500">
                <a:solidFill>
                  <a:schemeClr val="tx1"/>
                </a:solidFill>
              </a:defRPr>
            </a:lvl1pPr>
          </a:lstStyle>
          <a:p>
            <a:r>
              <a:rPr lang="fr-FR" dirty="0"/>
              <a:t>Titre</a:t>
            </a:r>
          </a:p>
        </p:txBody>
      </p:sp>
      <p:sp>
        <p:nvSpPr>
          <p:cNvPr id="8" name="Espace réservé du texte 7"/>
          <p:cNvSpPr>
            <a:spLocks noGrp="1"/>
          </p:cNvSpPr>
          <p:nvPr>
            <p:ph type="body" sz="quarter" idx="13" hasCustomPrompt="1"/>
          </p:nvPr>
        </p:nvSpPr>
        <p:spPr bwMode="gray">
          <a:xfrm>
            <a:off x="467543" y="1891968"/>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pPr algn="r"/>
              <a:t>17/01/2024</a:t>
            </a:fld>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1097513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pPr algn="r"/>
              <a:t>17/01/2024</a:t>
            </a:fld>
            <a:endParaRPr lang="fr-FR" cap="all" dirty="0"/>
          </a:p>
        </p:txBody>
      </p:sp>
      <p:sp>
        <p:nvSpPr>
          <p:cNvPr id="3" name="Espace réservé pour une image  7">
            <a:extLst>
              <a:ext uri="{FF2B5EF4-FFF2-40B4-BE49-F238E27FC236}">
                <a16:creationId xmlns:a16="http://schemas.microsoft.com/office/drawing/2014/main" id="{55E8919A-91DF-308C-6983-D0C2960095C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4" name="Titre 1">
            <a:extLst>
              <a:ext uri="{FF2B5EF4-FFF2-40B4-BE49-F238E27FC236}">
                <a16:creationId xmlns:a16="http://schemas.microsoft.com/office/drawing/2014/main" id="{A3279743-2313-328C-9CAD-4BCAC0AD9A4A}"/>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5" name="Espace réservé du numéro de diapositive 7">
            <a:extLst>
              <a:ext uri="{FF2B5EF4-FFF2-40B4-BE49-F238E27FC236}">
                <a16:creationId xmlns:a16="http://schemas.microsoft.com/office/drawing/2014/main" id="{E23B90F1-215F-7EF3-5D58-DC5482A3045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143156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pPr algn="r"/>
              <a:t>17/01/2024</a:t>
            </a:fld>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807600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1879600"/>
            <a:ext cx="3868737"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1879600"/>
            <a:ext cx="3887788"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pPr lvl="0"/>
            <a:fld id="{A052787F-0CA1-4596-B922-B0E168E39343}" type="datetime1">
              <a:rPr lang="fr-FR" smtClean="0"/>
              <a:pPr lvl="0"/>
              <a:t>17/01/2024</a:t>
            </a:fld>
            <a:endParaRPr lang="fr-FR"/>
          </a:p>
        </p:txBody>
      </p:sp>
      <p:sp>
        <p:nvSpPr>
          <p:cNvPr id="8" name="Espace réservé du pied de page 7"/>
          <p:cNvSpPr>
            <a:spLocks noGrp="1"/>
          </p:cNvSpPr>
          <p:nvPr>
            <p:ph type="ftr" sz="quarter" idx="11"/>
          </p:nvPr>
        </p:nvSpPr>
        <p:spPr/>
        <p:txBody>
          <a:bodyPr/>
          <a:lstStyle/>
          <a:p>
            <a:pPr lvl="0"/>
            <a:endParaRPr lang="fr-FR"/>
          </a:p>
        </p:txBody>
      </p:sp>
      <p:sp>
        <p:nvSpPr>
          <p:cNvPr id="9" name="Espace réservé du numéro de diapositive 8"/>
          <p:cNvSpPr>
            <a:spLocks noGrp="1"/>
          </p:cNvSpPr>
          <p:nvPr>
            <p:ph type="sldNum" sz="quarter" idx="12"/>
          </p:nvPr>
        </p:nvSpPr>
        <p:spPr/>
        <p:txBody>
          <a:bodyPr/>
          <a:lstStyle/>
          <a:p>
            <a:pPr lvl="0"/>
            <a:fld id="{7989F976-CFDB-4197-98F1-EB1EEFFA46BB}" type="slidenum">
              <a:rPr/>
              <a:pPr lvl="0"/>
              <a:t>‹N°›</a:t>
            </a:fld>
            <a:endParaRPr lang="fr-FR"/>
          </a:p>
        </p:txBody>
      </p:sp>
    </p:spTree>
    <p:extLst>
      <p:ext uri="{BB962C8B-B14F-4D97-AF65-F5344CB8AC3E}">
        <p14:creationId xmlns:p14="http://schemas.microsoft.com/office/powerpoint/2010/main" val="11992506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pPr algn="r"/>
              <a:t>17/01/2024</a:t>
            </a:fld>
            <a:endParaRPr lang="fr-FR" cap="all" dirty="0"/>
          </a:p>
        </p:txBody>
      </p:sp>
      <p:sp>
        <p:nvSpPr>
          <p:cNvPr id="2" name="Espace réservé du numéro de diapositive 7">
            <a:extLst>
              <a:ext uri="{FF2B5EF4-FFF2-40B4-BE49-F238E27FC236}">
                <a16:creationId xmlns:a16="http://schemas.microsoft.com/office/drawing/2014/main" id="{612AD668-5605-0B84-EA9A-52941CBBB53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B48BACCF-B43B-FD48-8507-2AE58579F48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CD5C58DF-C09C-D6BD-75E3-7222C9048AE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17705B73-EB86-1315-9143-5893B3935B3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6027402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pPr algn="r"/>
              <a:t>17/01/2024</a:t>
            </a:fld>
            <a:endParaRPr lang="fr-FR" cap="all" dirty="0"/>
          </a:p>
        </p:txBody>
      </p:sp>
      <p:sp>
        <p:nvSpPr>
          <p:cNvPr id="3" name="Espace réservé du numéro de diapositive 7">
            <a:extLst>
              <a:ext uri="{FF2B5EF4-FFF2-40B4-BE49-F238E27FC236}">
                <a16:creationId xmlns:a16="http://schemas.microsoft.com/office/drawing/2014/main" id="{1940E8B4-C46B-0CD5-4E5C-AC62375365F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2077108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pPr algn="r"/>
              <a:t>17/01/2024</a:t>
            </a:fld>
            <a:endParaRPr lang="fr-FR" cap="all" dirty="0"/>
          </a:p>
        </p:txBody>
      </p:sp>
      <p:sp>
        <p:nvSpPr>
          <p:cNvPr id="3" name="Espace réservé du numéro de diapositive 7">
            <a:extLst>
              <a:ext uri="{FF2B5EF4-FFF2-40B4-BE49-F238E27FC236}">
                <a16:creationId xmlns:a16="http://schemas.microsoft.com/office/drawing/2014/main" id="{2354CB20-7A21-D185-F6CE-62A1EFA4E0F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77A21E3B-B8D7-F7DC-C195-ABB7173A265E}"/>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4D88517F-0652-24B7-CECE-FA7727AFB41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88B7A66-D08B-A398-E00A-DCBEE9483299}"/>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B49F00CA-DD42-B9AD-65A7-C2E0B613E49F}"/>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BE58713C-7CC1-D768-942B-0C6A202C4A9A}"/>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3095596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pPr algn="r"/>
              <a:t>17/01/2024</a:t>
            </a:fld>
            <a:endParaRPr lang="fr-FR" cap="all" dirty="0"/>
          </a:p>
        </p:txBody>
      </p:sp>
      <p:sp>
        <p:nvSpPr>
          <p:cNvPr id="2" name="Espace réservé du numéro de diapositive 7">
            <a:extLst>
              <a:ext uri="{FF2B5EF4-FFF2-40B4-BE49-F238E27FC236}">
                <a16:creationId xmlns:a16="http://schemas.microsoft.com/office/drawing/2014/main" id="{5627B9E6-EB77-0A01-D53D-30EDB7418B7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47857BB5-8B72-4B4D-18CA-F32ACE431C8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6AC0A31-242B-827C-B5BA-CF77E9ED29D7}"/>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E969AD70-87AF-3A72-8CE0-A63CF1D6C0BD}"/>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4383497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pPr algn="r"/>
              <a:t>17/01/2024</a:t>
            </a:fld>
            <a:endParaRPr lang="fr-FR" cap="all" dirty="0"/>
          </a:p>
        </p:txBody>
      </p:sp>
      <p:sp>
        <p:nvSpPr>
          <p:cNvPr id="3" name="Espace réservé du numéro de diapositive 7">
            <a:extLst>
              <a:ext uri="{FF2B5EF4-FFF2-40B4-BE49-F238E27FC236}">
                <a16:creationId xmlns:a16="http://schemas.microsoft.com/office/drawing/2014/main" id="{71C90EFA-E0FE-E045-609C-5D8B6B7B8415}"/>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5664428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pPr algn="r"/>
              <a:t>17/01/2024</a:t>
            </a:fld>
            <a:endParaRPr lang="fr-FR" cap="all" dirty="0"/>
          </a:p>
        </p:txBody>
      </p:sp>
      <p:sp>
        <p:nvSpPr>
          <p:cNvPr id="3" name="Espace réservé du numéro de diapositive 7">
            <a:extLst>
              <a:ext uri="{FF2B5EF4-FFF2-40B4-BE49-F238E27FC236}">
                <a16:creationId xmlns:a16="http://schemas.microsoft.com/office/drawing/2014/main" id="{7FFCCFED-02DC-08EC-199E-29F138E6FD3E}"/>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902FD0BE-20C2-98A4-80BF-26E2E4CE4A32}"/>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D78EB4C2-0797-C1C8-2713-C16D8D7195F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1EAF8653-EBBB-E723-93E8-4EAEA88D6E8A}"/>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767BF9AD-A3E5-B2AC-B1C5-8DC87EC46ECD}"/>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D3FD874F-D58B-C7F8-80C5-06579D5E867C}"/>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210427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pPr algn="r"/>
              <a:t>17/01/2024</a:t>
            </a:fld>
            <a:endParaRPr lang="fr-FR" cap="all" dirty="0"/>
          </a:p>
        </p:txBody>
      </p:sp>
      <p:sp>
        <p:nvSpPr>
          <p:cNvPr id="2" name="Espace réservé du numéro de diapositive 7">
            <a:extLst>
              <a:ext uri="{FF2B5EF4-FFF2-40B4-BE49-F238E27FC236}">
                <a16:creationId xmlns:a16="http://schemas.microsoft.com/office/drawing/2014/main" id="{3FEBFD50-4011-BD8E-6F33-91EE334F822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053E4752-B7BE-C251-601F-E85D791F72E5}"/>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7A84DCE6-CC5A-62D3-7F72-C44C2473D024}"/>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B5A000C1-691E-F104-1902-9EF057D8705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40612978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pPr algn="r"/>
              <a:t>17/01/2024</a:t>
            </a:fld>
            <a:endParaRPr lang="fr-FR" cap="all" dirty="0"/>
          </a:p>
        </p:txBody>
      </p:sp>
      <p:sp>
        <p:nvSpPr>
          <p:cNvPr id="3" name="Espace réservé du numéro de diapositive 7">
            <a:extLst>
              <a:ext uri="{FF2B5EF4-FFF2-40B4-BE49-F238E27FC236}">
                <a16:creationId xmlns:a16="http://schemas.microsoft.com/office/drawing/2014/main" id="{21EDD869-98C0-F59E-578F-8389EEA6B6D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5" name="Espace réservé pour une image  7">
            <a:extLst>
              <a:ext uri="{FF2B5EF4-FFF2-40B4-BE49-F238E27FC236}">
                <a16:creationId xmlns:a16="http://schemas.microsoft.com/office/drawing/2014/main" id="{267D06C0-A8EA-E608-4A6F-B67EDDDD287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6" name="Titre 1">
            <a:extLst>
              <a:ext uri="{FF2B5EF4-FFF2-40B4-BE49-F238E27FC236}">
                <a16:creationId xmlns:a16="http://schemas.microsoft.com/office/drawing/2014/main" id="{F25B2DE6-0EBC-ACE2-BF9B-00ABA60A7E75}"/>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19447430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pPr algn="r"/>
              <a:t>17/01/2024</a:t>
            </a:fld>
            <a:endParaRPr lang="fr-FR" cap="all" dirty="0"/>
          </a:p>
        </p:txBody>
      </p:sp>
      <p:sp>
        <p:nvSpPr>
          <p:cNvPr id="3" name="Espace réservé du numéro de diapositive 7">
            <a:extLst>
              <a:ext uri="{FF2B5EF4-FFF2-40B4-BE49-F238E27FC236}">
                <a16:creationId xmlns:a16="http://schemas.microsoft.com/office/drawing/2014/main" id="{C713303D-957D-C3FF-65F8-AC7AE214D0E7}"/>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6099BCD-2997-F0EE-6D31-BF84EA2CF9D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CE9E1EE3-B96E-FEEE-9B11-160E25A960C5}"/>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623D511-8F3A-BC6C-8B9A-4A61EB517828}"/>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F86BDA20-4BE9-39FB-F411-8371EDBFAA68}"/>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40D48E26-A627-507B-7D1B-FCA789939791}"/>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7694300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pPr algn="r"/>
              <a:t>17/01/2024</a:t>
            </a:fld>
            <a:endParaRPr lang="fr-FR" cap="all" dirty="0"/>
          </a:p>
        </p:txBody>
      </p:sp>
      <p:sp>
        <p:nvSpPr>
          <p:cNvPr id="2" name="Espace réservé du numéro de diapositive 7">
            <a:extLst>
              <a:ext uri="{FF2B5EF4-FFF2-40B4-BE49-F238E27FC236}">
                <a16:creationId xmlns:a16="http://schemas.microsoft.com/office/drawing/2014/main" id="{D3D6716E-35E6-9A46-3401-322FD6C560B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DDB6F684-FFF0-9BFF-F28E-73B95625953A}"/>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4B03BF3-C378-2FE2-8D59-9E342E83CE0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372358B2-A1B9-F1AD-6A34-48FD17F0F3CB}"/>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062180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pPr lvl="0"/>
            <a:fld id="{A052787F-0CA1-4596-B922-B0E168E39343}" type="datetime1">
              <a:rPr lang="fr-FR" smtClean="0"/>
              <a:pPr lvl="0"/>
              <a:t>17/01/2024</a:t>
            </a:fld>
            <a:endParaRPr lang="fr-FR"/>
          </a:p>
        </p:txBody>
      </p:sp>
      <p:sp>
        <p:nvSpPr>
          <p:cNvPr id="4" name="Espace réservé du pied de page 3"/>
          <p:cNvSpPr>
            <a:spLocks noGrp="1"/>
          </p:cNvSpPr>
          <p:nvPr>
            <p:ph type="ftr" sz="quarter" idx="11"/>
          </p:nvPr>
        </p:nvSpPr>
        <p:spPr/>
        <p:txBody>
          <a:bodyPr/>
          <a:lstStyle/>
          <a:p>
            <a:pPr lvl="0"/>
            <a:endParaRPr lang="fr-FR"/>
          </a:p>
        </p:txBody>
      </p:sp>
      <p:sp>
        <p:nvSpPr>
          <p:cNvPr id="5" name="Espace réservé du numéro de diapositive 4"/>
          <p:cNvSpPr>
            <a:spLocks noGrp="1"/>
          </p:cNvSpPr>
          <p:nvPr>
            <p:ph type="sldNum" sz="quarter" idx="12"/>
          </p:nvPr>
        </p:nvSpPr>
        <p:spPr/>
        <p:txBody>
          <a:bodyPr/>
          <a:lstStyle/>
          <a:p>
            <a:pPr lvl="0"/>
            <a:fld id="{8D7CCA4A-07FB-4761-978B-1090A46ACCD2}" type="slidenum">
              <a:rPr/>
              <a:pPr lvl="0"/>
              <a:t>‹N°›</a:t>
            </a:fld>
            <a:endParaRPr lang="fr-FR"/>
          </a:p>
        </p:txBody>
      </p:sp>
    </p:spTree>
    <p:extLst>
      <p:ext uri="{BB962C8B-B14F-4D97-AF65-F5344CB8AC3E}">
        <p14:creationId xmlns:p14="http://schemas.microsoft.com/office/powerpoint/2010/main" val="38515254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pPr algn="r"/>
              <a:t>17/01/2024</a:t>
            </a:fld>
            <a:endParaRPr lang="fr-FR" cap="all" dirty="0"/>
          </a:p>
        </p:txBody>
      </p:sp>
      <p:sp>
        <p:nvSpPr>
          <p:cNvPr id="3" name="Espace réservé du numéro de diapositive 7">
            <a:extLst>
              <a:ext uri="{FF2B5EF4-FFF2-40B4-BE49-F238E27FC236}">
                <a16:creationId xmlns:a16="http://schemas.microsoft.com/office/drawing/2014/main" id="{D2261B49-61BC-08FD-F4D5-755ADDBDF97D}"/>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Espace réservé pour une image  7">
            <a:extLst>
              <a:ext uri="{FF2B5EF4-FFF2-40B4-BE49-F238E27FC236}">
                <a16:creationId xmlns:a16="http://schemas.microsoft.com/office/drawing/2014/main" id="{19FE17F8-3961-56C2-F560-271C7C130BC7}"/>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5" name="Titre 1">
            <a:extLst>
              <a:ext uri="{FF2B5EF4-FFF2-40B4-BE49-F238E27FC236}">
                <a16:creationId xmlns:a16="http://schemas.microsoft.com/office/drawing/2014/main" id="{FAD2F008-B2DE-BF59-0EF6-5FE51C2BB01C}"/>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9588263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pPr algn="r"/>
              <a:t>17/01/2024</a:t>
            </a:fld>
            <a:endParaRPr lang="fr-FR" cap="all" dirty="0"/>
          </a:p>
        </p:txBody>
      </p:sp>
      <p:sp>
        <p:nvSpPr>
          <p:cNvPr id="3" name="Espace réservé du numéro de diapositive 7">
            <a:extLst>
              <a:ext uri="{FF2B5EF4-FFF2-40B4-BE49-F238E27FC236}">
                <a16:creationId xmlns:a16="http://schemas.microsoft.com/office/drawing/2014/main" id="{B90D4875-6211-D712-5823-AC28DCEDD361}"/>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3E13540-A18A-96B0-6A60-14EAD003762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FD8B63AE-DF04-8B65-882C-7D2998FF32C1}"/>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60733CAB-28DE-FA77-DF74-BC7D5FD70951}"/>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C77177D9-F143-9BEF-8488-7BDBDDA84EBB}"/>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C50B2D90-1933-7507-D820-8E312EB3B786}"/>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4221275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82639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pPr/>
              <a:t>17/01/2024</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22236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pPr algn="r"/>
              <a:t>17/01/2024</a:t>
            </a:fld>
            <a:endParaRPr lang="fr-FR" cap="all" dirty="0"/>
          </a:p>
        </p:txBody>
      </p:sp>
      <p:sp>
        <p:nvSpPr>
          <p:cNvPr id="8" name="Espace réservé du numéro de diapositive 7"/>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67544" y="2346046"/>
            <a:ext cx="8208912" cy="2077200"/>
          </a:xfrm>
        </p:spPr>
        <p:txBody>
          <a:bodyPr/>
          <a:lstStyle>
            <a:lvl1pPr>
              <a:lnSpc>
                <a:spcPct val="90000"/>
              </a:lnSpc>
              <a:spcAft>
                <a:spcPts val="0"/>
              </a:spcAft>
              <a:defRPr sz="3200" b="1" cap="none" baseline="0">
                <a:solidFill>
                  <a:schemeClr val="tx1"/>
                </a:solidFill>
              </a:defRPr>
            </a:lvl1pPr>
            <a:lvl2pPr marL="0" indent="0">
              <a:spcBef>
                <a:spcPts val="500"/>
              </a:spcBef>
              <a:spcAft>
                <a:spcPts val="0"/>
              </a:spcAft>
              <a:buNone/>
              <a:defRPr sz="1800"/>
            </a:lvl2pPr>
          </a:lstStyle>
          <a:p>
            <a:pPr lvl="0"/>
            <a:r>
              <a:rPr lang="fr-FR" dirty="0"/>
              <a:t>Titre</a:t>
            </a:r>
          </a:p>
          <a:p>
            <a:pPr lvl="1"/>
            <a:r>
              <a:rPr lang="fr-FR" dirty="0"/>
              <a:t>Sous-titre</a:t>
            </a:r>
          </a:p>
        </p:txBody>
      </p:sp>
    </p:spTree>
    <p:extLst>
      <p:ext uri="{BB962C8B-B14F-4D97-AF65-F5344CB8AC3E}">
        <p14:creationId xmlns:p14="http://schemas.microsoft.com/office/powerpoint/2010/main" val="37216641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sz="2500">
                <a:solidFill>
                  <a:schemeClr val="tx1"/>
                </a:solidFill>
              </a:defRPr>
            </a:lvl1pPr>
          </a:lstStyle>
          <a:p>
            <a:r>
              <a:rPr lang="fr-FR" dirty="0"/>
              <a:t>Titre</a:t>
            </a:r>
          </a:p>
        </p:txBody>
      </p:sp>
      <p:sp>
        <p:nvSpPr>
          <p:cNvPr id="8" name="Espace réservé du texte 7"/>
          <p:cNvSpPr>
            <a:spLocks noGrp="1"/>
          </p:cNvSpPr>
          <p:nvPr>
            <p:ph type="body" sz="quarter" idx="13" hasCustomPrompt="1"/>
          </p:nvPr>
        </p:nvSpPr>
        <p:spPr bwMode="gray">
          <a:xfrm>
            <a:off x="467543" y="1891968"/>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pPr algn="r"/>
              <a:t>17/01/2024</a:t>
            </a:fld>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7887153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pPr algn="r"/>
              <a:t>17/01/2024</a:t>
            </a:fld>
            <a:endParaRPr lang="fr-FR" cap="all" dirty="0"/>
          </a:p>
        </p:txBody>
      </p:sp>
      <p:sp>
        <p:nvSpPr>
          <p:cNvPr id="3" name="Espace réservé pour une image  7">
            <a:extLst>
              <a:ext uri="{FF2B5EF4-FFF2-40B4-BE49-F238E27FC236}">
                <a16:creationId xmlns:a16="http://schemas.microsoft.com/office/drawing/2014/main" id="{55E8919A-91DF-308C-6983-D0C2960095C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4" name="Titre 1">
            <a:extLst>
              <a:ext uri="{FF2B5EF4-FFF2-40B4-BE49-F238E27FC236}">
                <a16:creationId xmlns:a16="http://schemas.microsoft.com/office/drawing/2014/main" id="{A3279743-2313-328C-9CAD-4BCAC0AD9A4A}"/>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5" name="Espace réservé du numéro de diapositive 7">
            <a:extLst>
              <a:ext uri="{FF2B5EF4-FFF2-40B4-BE49-F238E27FC236}">
                <a16:creationId xmlns:a16="http://schemas.microsoft.com/office/drawing/2014/main" id="{E23B90F1-215F-7EF3-5D58-DC5482A3045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1156916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pPr algn="r"/>
              <a:t>17/01/2024</a:t>
            </a:fld>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2773220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pPr algn="r"/>
              <a:t>17/01/2024</a:t>
            </a:fld>
            <a:endParaRPr lang="fr-FR" cap="all" dirty="0"/>
          </a:p>
        </p:txBody>
      </p:sp>
      <p:sp>
        <p:nvSpPr>
          <p:cNvPr id="2" name="Espace réservé du numéro de diapositive 7">
            <a:extLst>
              <a:ext uri="{FF2B5EF4-FFF2-40B4-BE49-F238E27FC236}">
                <a16:creationId xmlns:a16="http://schemas.microsoft.com/office/drawing/2014/main" id="{612AD668-5605-0B84-EA9A-52941CBBB53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B48BACCF-B43B-FD48-8507-2AE58579F48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CD5C58DF-C09C-D6BD-75E3-7222C9048AE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17705B73-EB86-1315-9143-5893B3935B3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6392625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pPr algn="r"/>
              <a:t>17/01/2024</a:t>
            </a:fld>
            <a:endParaRPr lang="fr-FR" cap="all" dirty="0"/>
          </a:p>
        </p:txBody>
      </p:sp>
      <p:sp>
        <p:nvSpPr>
          <p:cNvPr id="3" name="Espace réservé du numéro de diapositive 7">
            <a:extLst>
              <a:ext uri="{FF2B5EF4-FFF2-40B4-BE49-F238E27FC236}">
                <a16:creationId xmlns:a16="http://schemas.microsoft.com/office/drawing/2014/main" id="{1940E8B4-C46B-0CD5-4E5C-AC62375365F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4181575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a:fld id="{A052787F-0CA1-4596-B922-B0E168E39343}" type="datetime1">
              <a:rPr lang="fr-FR" smtClean="0"/>
              <a:pPr lvl="0"/>
              <a:t>17/01/2024</a:t>
            </a:fld>
            <a:endParaRPr lang="fr-FR"/>
          </a:p>
        </p:txBody>
      </p:sp>
      <p:sp>
        <p:nvSpPr>
          <p:cNvPr id="3" name="Espace réservé du pied de page 2"/>
          <p:cNvSpPr>
            <a:spLocks noGrp="1"/>
          </p:cNvSpPr>
          <p:nvPr>
            <p:ph type="ftr" sz="quarter" idx="11"/>
          </p:nvPr>
        </p:nvSpPr>
        <p:spPr/>
        <p:txBody>
          <a:bodyPr/>
          <a:lstStyle/>
          <a:p>
            <a:pPr lvl="0"/>
            <a:endParaRPr lang="fr-FR"/>
          </a:p>
        </p:txBody>
      </p:sp>
      <p:sp>
        <p:nvSpPr>
          <p:cNvPr id="4" name="Espace réservé du numéro de diapositive 3"/>
          <p:cNvSpPr>
            <a:spLocks noGrp="1"/>
          </p:cNvSpPr>
          <p:nvPr>
            <p:ph type="sldNum" sz="quarter" idx="12"/>
          </p:nvPr>
        </p:nvSpPr>
        <p:spPr/>
        <p:txBody>
          <a:bodyPr/>
          <a:lstStyle/>
          <a:p>
            <a:pPr lvl="0"/>
            <a:fld id="{FFA6BAF2-1BAF-4EEC-996C-B4EBB7FED183}" type="slidenum">
              <a:rPr/>
              <a:pPr lvl="0"/>
              <a:t>‹N°›</a:t>
            </a:fld>
            <a:endParaRPr lang="fr-FR"/>
          </a:p>
        </p:txBody>
      </p:sp>
    </p:spTree>
    <p:extLst>
      <p:ext uri="{BB962C8B-B14F-4D97-AF65-F5344CB8AC3E}">
        <p14:creationId xmlns:p14="http://schemas.microsoft.com/office/powerpoint/2010/main" val="69679375"/>
      </p:ext>
    </p:extLst>
  </p:cSld>
  <p:clrMapOvr>
    <a:masterClrMapping/>
  </p:clrMapOvr>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pPr algn="r"/>
              <a:t>17/01/2024</a:t>
            </a:fld>
            <a:endParaRPr lang="fr-FR" cap="all" dirty="0"/>
          </a:p>
        </p:txBody>
      </p:sp>
      <p:sp>
        <p:nvSpPr>
          <p:cNvPr id="3" name="Espace réservé du numéro de diapositive 7">
            <a:extLst>
              <a:ext uri="{FF2B5EF4-FFF2-40B4-BE49-F238E27FC236}">
                <a16:creationId xmlns:a16="http://schemas.microsoft.com/office/drawing/2014/main" id="{2354CB20-7A21-D185-F6CE-62A1EFA4E0F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77A21E3B-B8D7-F7DC-C195-ABB7173A265E}"/>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4D88517F-0652-24B7-CECE-FA7727AFB41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88B7A66-D08B-A398-E00A-DCBEE9483299}"/>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B49F00CA-DD42-B9AD-65A7-C2E0B613E49F}"/>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BE58713C-7CC1-D768-942B-0C6A202C4A9A}"/>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9421389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pPr algn="r"/>
              <a:t>17/01/2024</a:t>
            </a:fld>
            <a:endParaRPr lang="fr-FR" cap="all" dirty="0"/>
          </a:p>
        </p:txBody>
      </p:sp>
      <p:sp>
        <p:nvSpPr>
          <p:cNvPr id="2" name="Espace réservé du numéro de diapositive 7">
            <a:extLst>
              <a:ext uri="{FF2B5EF4-FFF2-40B4-BE49-F238E27FC236}">
                <a16:creationId xmlns:a16="http://schemas.microsoft.com/office/drawing/2014/main" id="{5627B9E6-EB77-0A01-D53D-30EDB7418B7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47857BB5-8B72-4B4D-18CA-F32ACE431C8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6AC0A31-242B-827C-B5BA-CF77E9ED29D7}"/>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E969AD70-87AF-3A72-8CE0-A63CF1D6C0BD}"/>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0706443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pPr algn="r"/>
              <a:t>17/01/2024</a:t>
            </a:fld>
            <a:endParaRPr lang="fr-FR" cap="all" dirty="0"/>
          </a:p>
        </p:txBody>
      </p:sp>
      <p:sp>
        <p:nvSpPr>
          <p:cNvPr id="3" name="Espace réservé du numéro de diapositive 7">
            <a:extLst>
              <a:ext uri="{FF2B5EF4-FFF2-40B4-BE49-F238E27FC236}">
                <a16:creationId xmlns:a16="http://schemas.microsoft.com/office/drawing/2014/main" id="{71C90EFA-E0FE-E045-609C-5D8B6B7B8415}"/>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4195717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pPr algn="r"/>
              <a:t>17/01/2024</a:t>
            </a:fld>
            <a:endParaRPr lang="fr-FR" cap="all" dirty="0"/>
          </a:p>
        </p:txBody>
      </p:sp>
      <p:sp>
        <p:nvSpPr>
          <p:cNvPr id="3" name="Espace réservé du numéro de diapositive 7">
            <a:extLst>
              <a:ext uri="{FF2B5EF4-FFF2-40B4-BE49-F238E27FC236}">
                <a16:creationId xmlns:a16="http://schemas.microsoft.com/office/drawing/2014/main" id="{7FFCCFED-02DC-08EC-199E-29F138E6FD3E}"/>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902FD0BE-20C2-98A4-80BF-26E2E4CE4A32}"/>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D78EB4C2-0797-C1C8-2713-C16D8D7195F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1EAF8653-EBBB-E723-93E8-4EAEA88D6E8A}"/>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767BF9AD-A3E5-B2AC-B1C5-8DC87EC46ECD}"/>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D3FD874F-D58B-C7F8-80C5-06579D5E867C}"/>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0026075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pPr algn="r"/>
              <a:t>17/01/2024</a:t>
            </a:fld>
            <a:endParaRPr lang="fr-FR" cap="all" dirty="0"/>
          </a:p>
        </p:txBody>
      </p:sp>
      <p:sp>
        <p:nvSpPr>
          <p:cNvPr id="2" name="Espace réservé du numéro de diapositive 7">
            <a:extLst>
              <a:ext uri="{FF2B5EF4-FFF2-40B4-BE49-F238E27FC236}">
                <a16:creationId xmlns:a16="http://schemas.microsoft.com/office/drawing/2014/main" id="{3FEBFD50-4011-BD8E-6F33-91EE334F822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053E4752-B7BE-C251-601F-E85D791F72E5}"/>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7A84DCE6-CC5A-62D3-7F72-C44C2473D024}"/>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B5A000C1-691E-F104-1902-9EF057D8705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7964954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3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pPr algn="r"/>
              <a:t>17/01/2024</a:t>
            </a:fld>
            <a:endParaRPr lang="fr-FR" cap="all" dirty="0"/>
          </a:p>
        </p:txBody>
      </p:sp>
      <p:sp>
        <p:nvSpPr>
          <p:cNvPr id="3" name="Espace réservé du numéro de diapositive 7">
            <a:extLst>
              <a:ext uri="{FF2B5EF4-FFF2-40B4-BE49-F238E27FC236}">
                <a16:creationId xmlns:a16="http://schemas.microsoft.com/office/drawing/2014/main" id="{21EDD869-98C0-F59E-578F-8389EEA6B6D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5" name="Espace réservé pour une image  7">
            <a:extLst>
              <a:ext uri="{FF2B5EF4-FFF2-40B4-BE49-F238E27FC236}">
                <a16:creationId xmlns:a16="http://schemas.microsoft.com/office/drawing/2014/main" id="{267D06C0-A8EA-E608-4A6F-B67EDDDD287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6" name="Titre 1">
            <a:extLst>
              <a:ext uri="{FF2B5EF4-FFF2-40B4-BE49-F238E27FC236}">
                <a16:creationId xmlns:a16="http://schemas.microsoft.com/office/drawing/2014/main" id="{F25B2DE6-0EBC-ACE2-BF9B-00ABA60A7E75}"/>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8328791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3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pPr algn="r"/>
              <a:t>17/01/2024</a:t>
            </a:fld>
            <a:endParaRPr lang="fr-FR" cap="all" dirty="0"/>
          </a:p>
        </p:txBody>
      </p:sp>
      <p:sp>
        <p:nvSpPr>
          <p:cNvPr id="3" name="Espace réservé du numéro de diapositive 7">
            <a:extLst>
              <a:ext uri="{FF2B5EF4-FFF2-40B4-BE49-F238E27FC236}">
                <a16:creationId xmlns:a16="http://schemas.microsoft.com/office/drawing/2014/main" id="{C713303D-957D-C3FF-65F8-AC7AE214D0E7}"/>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6099BCD-2997-F0EE-6D31-BF84EA2CF9D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CE9E1EE3-B96E-FEEE-9B11-160E25A960C5}"/>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623D511-8F3A-BC6C-8B9A-4A61EB517828}"/>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F86BDA20-4BE9-39FB-F411-8371EDBFAA68}"/>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40D48E26-A627-507B-7D1B-FCA789939791}"/>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8662454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pPr algn="r"/>
              <a:t>17/01/2024</a:t>
            </a:fld>
            <a:endParaRPr lang="fr-FR" cap="all" dirty="0"/>
          </a:p>
        </p:txBody>
      </p:sp>
      <p:sp>
        <p:nvSpPr>
          <p:cNvPr id="2" name="Espace réservé du numéro de diapositive 7">
            <a:extLst>
              <a:ext uri="{FF2B5EF4-FFF2-40B4-BE49-F238E27FC236}">
                <a16:creationId xmlns:a16="http://schemas.microsoft.com/office/drawing/2014/main" id="{D3D6716E-35E6-9A46-3401-322FD6C560B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DDB6F684-FFF0-9BFF-F28E-73B95625953A}"/>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4B03BF3-C378-2FE2-8D59-9E342E83CE0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372358B2-A1B9-F1AD-6A34-48FD17F0F3CB}"/>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4315294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4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pPr algn="r"/>
              <a:t>17/01/2024</a:t>
            </a:fld>
            <a:endParaRPr lang="fr-FR" cap="all" dirty="0"/>
          </a:p>
        </p:txBody>
      </p:sp>
      <p:sp>
        <p:nvSpPr>
          <p:cNvPr id="3" name="Espace réservé du numéro de diapositive 7">
            <a:extLst>
              <a:ext uri="{FF2B5EF4-FFF2-40B4-BE49-F238E27FC236}">
                <a16:creationId xmlns:a16="http://schemas.microsoft.com/office/drawing/2014/main" id="{D2261B49-61BC-08FD-F4D5-755ADDBDF97D}"/>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Espace réservé pour une image  7">
            <a:extLst>
              <a:ext uri="{FF2B5EF4-FFF2-40B4-BE49-F238E27FC236}">
                <a16:creationId xmlns:a16="http://schemas.microsoft.com/office/drawing/2014/main" id="{19FE17F8-3961-56C2-F560-271C7C130BC7}"/>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5" name="Titre 1">
            <a:extLst>
              <a:ext uri="{FF2B5EF4-FFF2-40B4-BE49-F238E27FC236}">
                <a16:creationId xmlns:a16="http://schemas.microsoft.com/office/drawing/2014/main" id="{FAD2F008-B2DE-BF59-0EF6-5FE51C2BB01C}"/>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32442205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4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pPr algn="r"/>
              <a:t>17/01/2024</a:t>
            </a:fld>
            <a:endParaRPr lang="fr-FR" cap="all" dirty="0"/>
          </a:p>
        </p:txBody>
      </p:sp>
      <p:sp>
        <p:nvSpPr>
          <p:cNvPr id="3" name="Espace réservé du numéro de diapositive 7">
            <a:extLst>
              <a:ext uri="{FF2B5EF4-FFF2-40B4-BE49-F238E27FC236}">
                <a16:creationId xmlns:a16="http://schemas.microsoft.com/office/drawing/2014/main" id="{B90D4875-6211-D712-5823-AC28DCEDD361}"/>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3E13540-A18A-96B0-6A60-14EAD003762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FD8B63AE-DF04-8B65-882C-7D2998FF32C1}"/>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60733CAB-28DE-FA77-DF74-BC7D5FD70951}"/>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C77177D9-F143-9BEF-8488-7BDBDDA84EBB}"/>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C50B2D90-1933-7507-D820-8E312EB3B786}"/>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497046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pPr lvl="0"/>
            <a:fld id="{A052787F-0CA1-4596-B922-B0E168E39343}" type="datetime1">
              <a:rPr lang="fr-FR" smtClean="0"/>
              <a:pPr lvl="0"/>
              <a:t>17/01/2024</a:t>
            </a:fld>
            <a:endParaRPr lang="fr-FR"/>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92450B45-7A6E-40A0-90AC-4350C3888DFD}" type="slidenum">
              <a:rPr/>
              <a:pPr lvl="0"/>
              <a:t>‹N°›</a:t>
            </a:fld>
            <a:endParaRPr lang="fr-FR"/>
          </a:p>
        </p:txBody>
      </p:sp>
    </p:spTree>
    <p:extLst>
      <p:ext uri="{BB962C8B-B14F-4D97-AF65-F5344CB8AC3E}">
        <p14:creationId xmlns:p14="http://schemas.microsoft.com/office/powerpoint/2010/main" val="14701635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435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pPr lvl="0"/>
            <a:fld id="{A052787F-0CA1-4596-B922-B0E168E39343}" type="datetime1">
              <a:rPr lang="fr-FR" smtClean="0"/>
              <a:pPr lvl="0"/>
              <a:t>17/01/2024</a:t>
            </a:fld>
            <a:endParaRPr lang="fr-FR"/>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788F6641-D6EB-4B36-8463-004C9251E52B}" type="slidenum">
              <a:rPr/>
              <a:pPr lvl="0"/>
              <a:t>‹N°›</a:t>
            </a:fld>
            <a:endParaRPr lang="fr-FR"/>
          </a:p>
        </p:txBody>
      </p:sp>
    </p:spTree>
    <p:extLst>
      <p:ext uri="{BB962C8B-B14F-4D97-AF65-F5344CB8AC3E}">
        <p14:creationId xmlns:p14="http://schemas.microsoft.com/office/powerpoint/2010/main" val="1017245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1.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image" Target="../media/image1.jpe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image" Target="../media/image1.jpe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6.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image" Target="../media/image1.jpe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7.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image" Target="../media/image5.jpe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theme" Target="../theme/theme8.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image" Target="../media/image5.jpe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theme" Target="../theme/theme9.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75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2" name="Image 11"/>
          <p:cNvPicPr>
            <a:picLocks noChangeAspect="1"/>
          </p:cNvPicPr>
          <p:nvPr/>
        </p:nvPicPr>
        <p:blipFill>
          <a:blip r:embed="rId14" cstate="print">
            <a:lum/>
            <a:alphaModFix/>
          </a:blip>
          <a:srcRect/>
          <a:stretch>
            <a:fillRect/>
          </a:stretch>
        </p:blipFill>
        <p:spPr>
          <a:xfrm>
            <a:off x="-23400" y="0"/>
            <a:ext cx="9160560" cy="5152680"/>
          </a:xfrm>
          <a:prstGeom prst="rect">
            <a:avLst/>
          </a:prstGeom>
          <a:noFill/>
          <a:ln>
            <a:noFill/>
          </a:ln>
        </p:spPr>
      </p:pic>
      <p:sp>
        <p:nvSpPr>
          <p:cNvPr id="3" name="Espace réservé de la date 3"/>
          <p:cNvSpPr txBox="1">
            <a:spLocks noGrp="1"/>
          </p:cNvSpPr>
          <p:nvPr>
            <p:ph type="dt" sz="half" idx="2"/>
          </p:nvPr>
        </p:nvSpPr>
        <p:spPr>
          <a:xfrm>
            <a:off x="0" y="4963679"/>
            <a:ext cx="179640" cy="179640"/>
          </a:xfrm>
          <a:prstGeom prst="rect">
            <a:avLst/>
          </a:prstGeom>
          <a:noFill/>
          <a:ln w="0">
            <a:solidFill>
              <a:srgbClr val="000000">
                <a:alpha val="0"/>
              </a:srgbClr>
            </a:solidFill>
            <a:prstDash val="solid"/>
          </a:ln>
        </p:spPr>
        <p:txBody>
          <a:bodyPr wrap="square" lIns="90000" tIns="45000" rIns="90000" bIns="45000" anchor="t" anchorCtr="0">
            <a:noAutofit/>
          </a:bodyPr>
          <a:lstStyle>
            <a:lvl1pPr marL="0" marR="0" lvl="0" indent="0" algn="l" rtl="0" hangingPunct="1">
              <a:spcBef>
                <a:spcPts val="0"/>
              </a:spcBef>
              <a:spcAft>
                <a:spcPts val="0"/>
              </a:spcAft>
              <a:buNone/>
              <a:tabLst/>
              <a:defRPr lang="fr-FR" sz="100" b="0" i="0" u="none" strike="noStrike" kern="1200" spc="0">
                <a:solidFill>
                  <a:srgbClr val="000000"/>
                </a:solidFill>
                <a:latin typeface="Arial" pitchFamily="18"/>
                <a:ea typeface="Lucida Sans Unicode" pitchFamily="2"/>
                <a:cs typeface="Tahoma" pitchFamily="2"/>
              </a:defRPr>
            </a:lvl1pPr>
          </a:lstStyle>
          <a:p>
            <a:pPr lvl="0"/>
            <a:fld id="{A052787F-0CA1-4596-B922-B0E168E39343}" type="datetime1">
              <a:rPr lang="fr-FR"/>
              <a:pPr lvl="0"/>
              <a:t>17/01/2024</a:t>
            </a:fld>
            <a:endParaRPr lang="fr-FR"/>
          </a:p>
        </p:txBody>
      </p:sp>
      <p:sp>
        <p:nvSpPr>
          <p:cNvPr id="4" name="Espace réservé du pied de page 4"/>
          <p:cNvSpPr txBox="1">
            <a:spLocks noGrp="1"/>
          </p:cNvSpPr>
          <p:nvPr>
            <p:ph type="ftr" sz="quarter" idx="3"/>
          </p:nvPr>
        </p:nvSpPr>
        <p:spPr>
          <a:xfrm>
            <a:off x="720000" y="3920040"/>
            <a:ext cx="3239640" cy="899639"/>
          </a:xfrm>
          <a:prstGeom prst="rect">
            <a:avLst/>
          </a:prstGeom>
          <a:noFill/>
          <a:ln>
            <a:noFill/>
          </a:ln>
        </p:spPr>
        <p:txBody>
          <a:bodyPr wrap="square" lIns="90000" tIns="45000" rIns="90000" bIns="45000" anchor="b" anchorCtr="0">
            <a:noAutofit/>
          </a:bodyPr>
          <a:lstStyle>
            <a:lvl1pPr lvl="0" rtl="0" hangingPunct="0">
              <a:buNone/>
              <a:tabLst/>
              <a:defRPr lang="fr-FR" sz="2400" kern="1200">
                <a:latin typeface="Times New Roman" pitchFamily="18"/>
                <a:ea typeface="Lucida Sans Unicode" pitchFamily="2"/>
                <a:cs typeface="Tahoma" pitchFamily="2"/>
              </a:defRPr>
            </a:lvl1pPr>
          </a:lstStyle>
          <a:p>
            <a:pPr lvl="0"/>
            <a:endParaRPr lang="fr-FR"/>
          </a:p>
        </p:txBody>
      </p:sp>
      <p:sp>
        <p:nvSpPr>
          <p:cNvPr id="5" name="Espace réservé du numéro de diapositive 5"/>
          <p:cNvSpPr txBox="1">
            <a:spLocks noGrp="1"/>
          </p:cNvSpPr>
          <p:nvPr>
            <p:ph type="sldNum" sz="quarter" idx="4"/>
          </p:nvPr>
        </p:nvSpPr>
        <p:spPr>
          <a:xfrm>
            <a:off x="0" y="4963679"/>
            <a:ext cx="179640" cy="179640"/>
          </a:xfrm>
          <a:prstGeom prst="rect">
            <a:avLst/>
          </a:prstGeom>
          <a:noFill/>
          <a:ln w="0">
            <a:solidFill>
              <a:srgbClr val="000000">
                <a:alpha val="0"/>
              </a:srgbClr>
            </a:solidFill>
            <a:prstDash val="solid"/>
          </a:ln>
        </p:spPr>
        <p:txBody>
          <a:bodyPr wrap="square" lIns="90000" tIns="45000" rIns="90000" bIns="45000" anchor="t" anchorCtr="0">
            <a:noAutofit/>
          </a:bodyPr>
          <a:lstStyle>
            <a:lvl1pPr marL="0" marR="0" lvl="0" indent="0" algn="l" rtl="0" hangingPunct="1">
              <a:spcBef>
                <a:spcPts val="0"/>
              </a:spcBef>
              <a:spcAft>
                <a:spcPts val="0"/>
              </a:spcAft>
              <a:buNone/>
              <a:tabLst/>
              <a:defRPr lang="fr-FR" sz="100" b="0" i="0" u="none" strike="noStrike" kern="1200" spc="0">
                <a:solidFill>
                  <a:srgbClr val="000000"/>
                </a:solidFill>
                <a:latin typeface="Arial" pitchFamily="18"/>
                <a:ea typeface="Lucida Sans Unicode" pitchFamily="2"/>
                <a:cs typeface="Tahoma" pitchFamily="2"/>
              </a:defRPr>
            </a:lvl1pPr>
          </a:lstStyle>
          <a:p>
            <a:pPr lvl="0"/>
            <a:fld id="{FCF46035-9A3E-43F7-8ED6-7483B5712339}" type="slidenum">
              <a:rPr/>
              <a:pPr lvl="0"/>
              <a:t>‹N°›</a:t>
            </a:fld>
            <a:endParaRPr lang="fr-FR"/>
          </a:p>
        </p:txBody>
      </p:sp>
      <p:sp>
        <p:nvSpPr>
          <p:cNvPr id="6" name="Titre 6"/>
          <p:cNvSpPr txBox="1">
            <a:spLocks noGrp="1"/>
          </p:cNvSpPr>
          <p:nvPr>
            <p:ph type="title"/>
          </p:nvPr>
        </p:nvSpPr>
        <p:spPr>
          <a:xfrm>
            <a:off x="0" y="0"/>
            <a:ext cx="179640" cy="179640"/>
          </a:xfrm>
          <a:prstGeom prst="rect">
            <a:avLst/>
          </a:prstGeom>
          <a:noFill/>
          <a:ln w="0">
            <a:solidFill>
              <a:srgbClr val="000000">
                <a:alpha val="0"/>
              </a:srgbClr>
            </a:solidFill>
            <a:prstDash val="solid"/>
          </a:ln>
        </p:spPr>
        <p:txBody>
          <a:bodyPr vert="horz" wrap="square" lIns="90000" tIns="45000" rIns="90000" bIns="45000" anchor="t">
            <a:noAutofit/>
          </a:bodyPr>
          <a:lstStyle/>
          <a:p>
            <a:pPr lvl="0"/>
            <a:r>
              <a:rPr lang="fr-FR"/>
              <a:t>Cliquez pour éditer le format du texte-titreTitre</a:t>
            </a:r>
          </a:p>
        </p:txBody>
      </p:sp>
      <p:pic>
        <p:nvPicPr>
          <p:cNvPr id="7" name="Image 7"/>
          <p:cNvPicPr>
            <a:picLocks noChangeAspect="1"/>
          </p:cNvPicPr>
          <p:nvPr/>
        </p:nvPicPr>
        <p:blipFill>
          <a:blip r:embed="rId15" cstate="print">
            <a:lum/>
            <a:alphaModFix/>
          </a:blip>
          <a:srcRect/>
          <a:stretch>
            <a:fillRect/>
          </a:stretch>
        </p:blipFill>
        <p:spPr>
          <a:xfrm>
            <a:off x="-16920" y="0"/>
            <a:ext cx="9160560" cy="5152680"/>
          </a:xfrm>
          <a:prstGeom prst="rect">
            <a:avLst/>
          </a:prstGeom>
          <a:noFill/>
          <a:ln>
            <a:noFill/>
          </a:ln>
        </p:spPr>
      </p:pic>
      <p:sp>
        <p:nvSpPr>
          <p:cNvPr id="8" name="Espace réservé du texte 7"/>
          <p:cNvSpPr txBox="1">
            <a:spLocks noGrp="1"/>
          </p:cNvSpPr>
          <p:nvPr>
            <p:ph type="body" idx="1"/>
          </p:nvPr>
        </p:nvSpPr>
        <p:spPr>
          <a:xfrm>
            <a:off x="457200" y="1203480"/>
            <a:ext cx="8229240" cy="3394440"/>
          </a:xfrm>
          <a:prstGeom prst="rect">
            <a:avLst/>
          </a:prstGeom>
          <a:noFill/>
          <a:ln>
            <a:noFill/>
          </a:ln>
        </p:spPr>
        <p:txBody>
          <a:bodyPr vert="horz" lIns="0" tIns="0" rIns="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86" r:id="rId12"/>
  </p:sldLayoutIdLst>
  <p:txStyles>
    <p:titleStyle>
      <a:lvl1pPr lvl="0" algn="l" rtl="0" hangingPunct="1">
        <a:lnSpc>
          <a:spcPct val="90000"/>
        </a:lnSpc>
        <a:spcBef>
          <a:spcPts val="0"/>
        </a:spcBef>
        <a:spcAft>
          <a:spcPts val="0"/>
        </a:spcAft>
        <a:buNone/>
        <a:tabLst/>
        <a:defRPr lang="fr-FR" sz="100" b="1" i="0" u="none" strike="noStrike" kern="1200" spc="0">
          <a:ln>
            <a:noFill/>
          </a:ln>
          <a:solidFill>
            <a:srgbClr val="0C5076"/>
          </a:solidFill>
          <a:latin typeface="Arial" pitchFamily="18"/>
          <a:ea typeface="Microsoft YaHei" pitchFamily="2"/>
          <a:cs typeface="Mangal" pitchFamily="2"/>
        </a:defRPr>
      </a:lvl1pPr>
    </p:titleStyle>
    <p:bodyStyle>
      <a:lvl1pPr algn="l" rtl="0" hangingPunct="1">
        <a:lnSpc>
          <a:spcPct val="100000"/>
        </a:lnSpc>
        <a:spcBef>
          <a:spcPts val="0"/>
        </a:spcBef>
        <a:spcAft>
          <a:spcPts val="1417"/>
        </a:spcAft>
        <a:tabLst/>
        <a:defRPr lang="fr-FR" sz="1050" b="0" i="0" u="none" strike="noStrike" kern="1200" spc="0">
          <a:ln>
            <a:noFill/>
          </a:ln>
          <a:solidFill>
            <a:srgbClr val="0C5076"/>
          </a:solidFill>
          <a:latin typeface="Arial" pitchFamily="18"/>
          <a:ea typeface="Microsoft YaHei"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75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8" cstate="print"/>
          <a:stretch>
            <a:fillRect/>
          </a:stretch>
        </p:blipFill>
        <p:spPr>
          <a:xfrm>
            <a:off x="-23357" y="0"/>
            <a:ext cx="9160828" cy="5152965"/>
          </a:xfrm>
          <a:prstGeom prst="rect">
            <a:avLst/>
          </a:prstGeom>
        </p:spPr>
      </p:pic>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solidFill>
                  <a:srgbClr val="000000"/>
                </a:solidFill>
              </a:rPr>
              <a:pPr algn="r"/>
              <a:t>17/01/2024</a:t>
            </a:fld>
            <a:endParaRPr lang="fr-FR" cap="all" dirty="0">
              <a:solidFill>
                <a:srgbClr val="000000"/>
              </a:solidFill>
            </a:endParaRP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26846902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75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7" cstate="print"/>
          <a:stretch>
            <a:fillRect/>
          </a:stretch>
        </p:blipFill>
        <p:spPr>
          <a:xfrm>
            <a:off x="-23357" y="1"/>
            <a:ext cx="9160828" cy="5152965"/>
          </a:xfrm>
          <a:prstGeom prst="rect">
            <a:avLst/>
          </a:prstGeom>
        </p:spPr>
      </p:pic>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B1AB8E14-653C-46DD-A140-9578717F7257}" type="datetime1">
              <a:rPr lang="fr-FR" cap="all" smtClean="0">
                <a:solidFill>
                  <a:srgbClr val="000000"/>
                </a:solidFill>
              </a:rPr>
              <a:pPr algn="r"/>
              <a:t>17/01/2024</a:t>
            </a:fld>
            <a:endParaRPr lang="fr-FR" cap="all">
              <a:solidFill>
                <a:srgbClr val="000000"/>
              </a:solidFill>
            </a:endParaRP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239738984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75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8" cstate="print"/>
          <a:stretch>
            <a:fillRect/>
          </a:stretch>
        </p:blipFill>
        <p:spPr>
          <a:xfrm>
            <a:off x="-23357" y="1"/>
            <a:ext cx="9160828" cy="5152965"/>
          </a:xfrm>
          <a:prstGeom prst="rect">
            <a:avLst/>
          </a:prstGeom>
        </p:spPr>
      </p:pic>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B1AB8E14-653C-46DD-A140-9578717F7257}" type="datetime1">
              <a:rPr lang="fr-FR" cap="all" smtClean="0">
                <a:solidFill>
                  <a:srgbClr val="000000"/>
                </a:solidFill>
              </a:rPr>
              <a:pPr algn="r"/>
              <a:t>17/01/2024</a:t>
            </a:fld>
            <a:endParaRPr lang="fr-FR" cap="all">
              <a:solidFill>
                <a:srgbClr val="000000"/>
              </a:solidFill>
            </a:endParaRP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59148029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75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7" cstate="print"/>
          <a:stretch>
            <a:fillRect/>
          </a:stretch>
        </p:blipFill>
        <p:spPr>
          <a:xfrm>
            <a:off x="-23357" y="1"/>
            <a:ext cx="9160828" cy="5152965"/>
          </a:xfrm>
          <a:prstGeom prst="rect">
            <a:avLst/>
          </a:prstGeom>
        </p:spPr>
      </p:pic>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B1AB8E14-653C-46DD-A140-9578717F7257}" type="datetime1">
              <a:rPr lang="fr-FR" cap="all" smtClean="0">
                <a:solidFill>
                  <a:srgbClr val="000000"/>
                </a:solidFill>
              </a:rPr>
              <a:pPr algn="r"/>
              <a:t>17/01/2024</a:t>
            </a:fld>
            <a:endParaRPr lang="fr-FR" cap="all">
              <a:solidFill>
                <a:srgbClr val="000000"/>
              </a:solidFill>
            </a:endParaRP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268478102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75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7" cstate="print"/>
          <a:stretch>
            <a:fillRect/>
          </a:stretch>
        </p:blipFill>
        <p:spPr>
          <a:xfrm>
            <a:off x="-23357" y="1"/>
            <a:ext cx="9160828" cy="5152965"/>
          </a:xfrm>
          <a:prstGeom prst="rect">
            <a:avLst/>
          </a:prstGeom>
        </p:spPr>
      </p:pic>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B1AB8E14-653C-46DD-A140-9578717F7257}" type="datetime1">
              <a:rPr lang="fr-FR" cap="all" smtClean="0">
                <a:solidFill>
                  <a:srgbClr val="000000"/>
                </a:solidFill>
              </a:rPr>
              <a:pPr algn="r"/>
              <a:t>17/01/2024</a:t>
            </a:fld>
            <a:endParaRPr lang="fr-FR" cap="all">
              <a:solidFill>
                <a:srgbClr val="000000"/>
              </a:solidFill>
            </a:endParaRP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3175986438"/>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75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7" cstate="print"/>
          <a:stretch>
            <a:fillRect/>
          </a:stretch>
        </p:blipFill>
        <p:spPr>
          <a:xfrm>
            <a:off x="-23357" y="1"/>
            <a:ext cx="9160828" cy="5152965"/>
          </a:xfrm>
          <a:prstGeom prst="rect">
            <a:avLst/>
          </a:prstGeom>
        </p:spPr>
      </p:pic>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B1AB8E14-653C-46DD-A140-9578717F7257}" type="datetime1">
              <a:rPr lang="fr-FR" cap="all" smtClean="0">
                <a:solidFill>
                  <a:srgbClr val="000000"/>
                </a:solidFill>
              </a:rPr>
              <a:pPr algn="r"/>
              <a:t>17/01/2024</a:t>
            </a:fld>
            <a:endParaRPr lang="fr-FR" cap="all">
              <a:solidFill>
                <a:srgbClr val="000000"/>
              </a:solidFill>
            </a:endParaRP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90582736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75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pPr algn="r"/>
              <a:t>17/01/2024</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05834623"/>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7" r:id="rId9"/>
    <p:sldLayoutId id="2147483798" r:id="rId10"/>
    <p:sldLayoutId id="2147483799" r:id="rId11"/>
    <p:sldLayoutId id="2147483801" r:id="rId12"/>
    <p:sldLayoutId id="2147483802" r:id="rId13"/>
    <p:sldLayoutId id="2147483803" r:id="rId14"/>
    <p:sldLayoutId id="2147483805" r:id="rId15"/>
    <p:sldLayoutId id="2147483806" r:id="rId16"/>
    <p:sldLayoutId id="2147483807" r:id="rId17"/>
    <p:sldLayoutId id="2147483808" r:id="rId18"/>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pPr algn="r"/>
              <a:t>17/01/2024</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5477242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9" r:id="rId9"/>
    <p:sldLayoutId id="2147483820" r:id="rId10"/>
    <p:sldLayoutId id="2147483821" r:id="rId11"/>
    <p:sldLayoutId id="2147483823" r:id="rId12"/>
    <p:sldLayoutId id="2147483824" r:id="rId13"/>
    <p:sldLayoutId id="2147483825" r:id="rId14"/>
    <p:sldLayoutId id="2147483827" r:id="rId15"/>
    <p:sldLayoutId id="2147483828" r:id="rId16"/>
    <p:sldLayoutId id="2147483829" r:id="rId17"/>
    <p:sldLayoutId id="2147483830" r:id="rId18"/>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6.xml"/><Relationship Id="rId5" Type="http://schemas.openxmlformats.org/officeDocument/2006/relationships/hyperlink" Target="https://www.parcoursup.gouv.fr/" TargetMode="External"/><Relationship Id="rId4" Type="http://schemas.openxmlformats.org/officeDocument/2006/relationships/hyperlink" Target="https://avenirs.onisep.f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hyperlink" Target="https://dossier.parcoursup.fr/Candidat/carte" TargetMode="External"/><Relationship Id="rId2" Type="http://schemas.openxmlformats.org/officeDocument/2006/relationships/image" Target="../media/image10.png"/><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5EC3D008-DD61-4C4F-93BD-9E371E593F35}" type="datetime1">
              <a:rPr lang="fr-FR" smtClean="0"/>
              <a:pPr/>
              <a:t>17/01/2024</a:t>
            </a:fld>
            <a:endParaRPr lang="fr-FR" dirty="0"/>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sp>
        <p:nvSpPr>
          <p:cNvPr id="6" name="Titre 5"/>
          <p:cNvSpPr>
            <a:spLocks noGrp="1"/>
          </p:cNvSpPr>
          <p:nvPr>
            <p:ph type="title"/>
          </p:nvPr>
        </p:nvSpPr>
        <p:spPr/>
        <p:txBody>
          <a:bodyPr/>
          <a:lstStyle/>
          <a:p>
            <a:r>
              <a:rPr lang="fr-FR" dirty="0"/>
              <a:t>w</a:t>
            </a:r>
          </a:p>
        </p:txBody>
      </p:sp>
      <p:pic>
        <p:nvPicPr>
          <p:cNvPr id="3" name="Image 2">
            <a:extLst>
              <a:ext uri="{FF2B5EF4-FFF2-40B4-BE49-F238E27FC236}">
                <a16:creationId xmlns:a16="http://schemas.microsoft.com/office/drawing/2014/main" id="{CE46AF74-B392-5CD9-5DDC-7B515F7226D1}"/>
              </a:ext>
            </a:extLst>
          </p:cNvPr>
          <p:cNvPicPr>
            <a:picLocks noChangeAspect="1"/>
          </p:cNvPicPr>
          <p:nvPr/>
        </p:nvPicPr>
        <p:blipFill>
          <a:blip r:embed="rId2"/>
          <a:stretch>
            <a:fillRect/>
          </a:stretch>
        </p:blipFill>
        <p:spPr>
          <a:xfrm>
            <a:off x="90000" y="3456210"/>
            <a:ext cx="5346655" cy="1597290"/>
          </a:xfrm>
          <a:prstGeom prst="rect">
            <a:avLst/>
          </a:prstGeom>
        </p:spPr>
      </p:pic>
      <p:sp>
        <p:nvSpPr>
          <p:cNvPr id="5" name="ZoneTexte 4">
            <a:extLst>
              <a:ext uri="{FF2B5EF4-FFF2-40B4-BE49-F238E27FC236}">
                <a16:creationId xmlns:a16="http://schemas.microsoft.com/office/drawing/2014/main" id="{690EE075-A5CD-B29B-82F0-CD80DEF954BF}"/>
              </a:ext>
            </a:extLst>
          </p:cNvPr>
          <p:cNvSpPr txBox="1"/>
          <p:nvPr/>
        </p:nvSpPr>
        <p:spPr>
          <a:xfrm>
            <a:off x="175098" y="3576172"/>
            <a:ext cx="5126476" cy="1415772"/>
          </a:xfrm>
          <a:prstGeom prst="rect">
            <a:avLst/>
          </a:prstGeom>
          <a:noFill/>
        </p:spPr>
        <p:txBody>
          <a:bodyPr wrap="square">
            <a:spAutoFit/>
          </a:bodyPr>
          <a:lstStyle/>
          <a:p>
            <a:pPr algn="just"/>
            <a:r>
              <a:rPr lang="fr-FR" b="1">
                <a:solidFill>
                  <a:srgbClr val="002060"/>
                </a:solidFill>
                <a:latin typeface="Arial" panose="020B0604020202020204" pitchFamily="34" charset="0"/>
                <a:cs typeface="Arial" panose="020B0604020202020204" pitchFamily="34" charset="0"/>
              </a:rPr>
              <a:t>Florence GREGOIRE</a:t>
            </a:r>
            <a:endParaRPr lang="fr-FR" b="1" dirty="0">
              <a:solidFill>
                <a:srgbClr val="002060"/>
              </a:solidFill>
              <a:latin typeface="Arial" panose="020B0604020202020204" pitchFamily="34" charset="0"/>
              <a:cs typeface="Arial" panose="020B0604020202020204" pitchFamily="34" charset="0"/>
            </a:endParaRPr>
          </a:p>
          <a:p>
            <a:pPr algn="just"/>
            <a:r>
              <a:rPr lang="fr-FR" b="1" dirty="0">
                <a:solidFill>
                  <a:srgbClr val="002060"/>
                </a:solidFill>
                <a:latin typeface="Arial" panose="020B0604020202020204" pitchFamily="34" charset="0"/>
                <a:cs typeface="Arial" panose="020B0604020202020204" pitchFamily="34" charset="0"/>
              </a:rPr>
              <a:t>Blanche TOULEMONDE</a:t>
            </a:r>
          </a:p>
          <a:p>
            <a:pPr algn="just"/>
            <a:r>
              <a:rPr lang="fr-FR" dirty="0">
                <a:solidFill>
                  <a:srgbClr val="002060"/>
                </a:solidFill>
                <a:latin typeface="Arial" panose="020B0604020202020204" pitchFamily="34" charset="0"/>
                <a:cs typeface="Arial" panose="020B0604020202020204" pitchFamily="34" charset="0"/>
              </a:rPr>
              <a:t>Psychologues de l’Education Nationale</a:t>
            </a:r>
          </a:p>
          <a:p>
            <a:r>
              <a:rPr lang="fr-FR" sz="1600" i="1" dirty="0">
                <a:solidFill>
                  <a:srgbClr val="002060"/>
                </a:solidFill>
                <a:latin typeface="Arial" panose="020B0604020202020204" pitchFamily="34" charset="0"/>
                <a:cs typeface="Arial" panose="020B0604020202020204" pitchFamily="34" charset="0"/>
              </a:rPr>
              <a:t>Education, Développement et Conseil en Orientation</a:t>
            </a:r>
          </a:p>
          <a:p>
            <a:r>
              <a:rPr lang="fr-FR" sz="1600" i="1" dirty="0">
                <a:solidFill>
                  <a:srgbClr val="002060"/>
                </a:solidFill>
                <a:latin typeface="Arial" panose="020B0604020202020204" pitchFamily="34" charset="0"/>
                <a:cs typeface="Arial" panose="020B0604020202020204" pitchFamily="34" charset="0"/>
              </a:rPr>
              <a:t>CIO de Nantes</a:t>
            </a:r>
          </a:p>
        </p:txBody>
      </p:sp>
    </p:spTree>
    <p:extLst>
      <p:ext uri="{BB962C8B-B14F-4D97-AF65-F5344CB8AC3E}">
        <p14:creationId xmlns:p14="http://schemas.microsoft.com/office/powerpoint/2010/main" val="624296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6F42726C-76A3-45BB-9E3B-0F2EB6320166}" type="datetime1">
              <a:rPr lang="fr-FR" cap="all" smtClean="0"/>
              <a:pPr algn="r"/>
              <a:t>17/01/2024</a:t>
            </a:fld>
            <a:endParaRPr lang="fr-FR" cap="all"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10</a:t>
            </a:fld>
            <a:endParaRPr lang="fr-FR" dirty="0"/>
          </a:p>
        </p:txBody>
      </p:sp>
      <p:sp>
        <p:nvSpPr>
          <p:cNvPr id="4" name="Titre 3"/>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p:txBody>
          <a:bodyPr/>
          <a:lstStyle/>
          <a:p>
            <a:endParaRPr lang="fr-FR"/>
          </a:p>
        </p:txBody>
      </p:sp>
      <p:pic>
        <p:nvPicPr>
          <p:cNvPr id="5122" name="Picture 2"/>
          <p:cNvPicPr>
            <a:picLocks noGrp="1" noChangeAspect="1" noChangeArrowheads="1"/>
          </p:cNvPicPr>
          <p:nvPr>
            <p:ph sz="quarter" idx="14"/>
          </p:nvPr>
        </p:nvPicPr>
        <p:blipFill>
          <a:blip r:embed="rId2"/>
          <a:srcRect/>
          <a:stretch>
            <a:fillRect/>
          </a:stretch>
        </p:blipFill>
        <p:spPr bwMode="auto">
          <a:xfrm>
            <a:off x="0" y="0"/>
            <a:ext cx="9144000" cy="51435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CustomShape 1"/>
          <p:cNvSpPr/>
          <p:nvPr/>
        </p:nvSpPr>
        <p:spPr>
          <a:xfrm>
            <a:off x="2686493" y="151830"/>
            <a:ext cx="6329916" cy="42651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lvl="0" algn="ctr">
              <a:spcAft>
                <a:spcPts val="499"/>
              </a:spcAft>
              <a:buNone/>
            </a:pPr>
            <a:r>
              <a:rPr lang="fr-FR" sz="2400" b="0" dirty="0">
                <a:solidFill>
                  <a:srgbClr val="0070C0"/>
                </a:solidFill>
              </a:rPr>
              <a:t>Je crée mon dossier</a:t>
            </a:r>
          </a:p>
        </p:txBody>
      </p:sp>
      <p:sp>
        <p:nvSpPr>
          <p:cNvPr id="348" name="CustomShape 2"/>
          <p:cNvSpPr/>
          <p:nvPr/>
        </p:nvSpPr>
        <p:spPr>
          <a:xfrm>
            <a:off x="224689" y="1491660"/>
            <a:ext cx="8791720" cy="3135758"/>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marL="286830" indent="-285750">
              <a:lnSpc>
                <a:spcPct val="100000"/>
              </a:lnSpc>
              <a:spcBef>
                <a:spcPts val="601"/>
              </a:spcBef>
              <a:spcAft>
                <a:spcPts val="601"/>
              </a:spcAft>
              <a:buClr>
                <a:schemeClr val="tx1"/>
              </a:buClr>
              <a:buFont typeface="Wingdings" panose="05000000000000000000" pitchFamily="2" charset="2"/>
              <a:buChar char="v"/>
            </a:pPr>
            <a:r>
              <a:rPr lang="fr-FR" sz="1600" b="1" strike="noStrike" spc="-1" dirty="0">
                <a:solidFill>
                  <a:schemeClr val="tx2"/>
                </a:solidFill>
                <a:latin typeface="Arial"/>
                <a:ea typeface="DejaVu Sans"/>
              </a:rPr>
              <a:t>Une adresse mail valide </a:t>
            </a:r>
            <a:r>
              <a:rPr lang="fr-FR" sz="1600" b="0" strike="noStrike" spc="-1" dirty="0">
                <a:solidFill>
                  <a:schemeClr val="tx2"/>
                </a:solidFill>
                <a:latin typeface="Arial"/>
                <a:ea typeface="DejaVu Sans"/>
              </a:rPr>
              <a:t>: </a:t>
            </a:r>
            <a:r>
              <a:rPr lang="fr-FR" sz="1600" b="0" strike="noStrike" spc="-1" dirty="0">
                <a:solidFill>
                  <a:srgbClr val="51BAAA"/>
                </a:solidFill>
                <a:latin typeface="Arial"/>
                <a:ea typeface="DejaVu Sans"/>
              </a:rPr>
              <a:t>pour échanger et recevoir les informations sur votre dossier</a:t>
            </a:r>
          </a:p>
          <a:p>
            <a:pPr marL="1080">
              <a:lnSpc>
                <a:spcPct val="100000"/>
              </a:lnSpc>
              <a:spcBef>
                <a:spcPts val="601"/>
              </a:spcBef>
              <a:spcAft>
                <a:spcPts val="601"/>
              </a:spcAft>
              <a:buClr>
                <a:schemeClr val="tx1"/>
              </a:buClr>
            </a:pPr>
            <a:endParaRPr lang="fr-FR" sz="1600" b="0" strike="noStrike" spc="-1" dirty="0">
              <a:solidFill>
                <a:srgbClr val="51BAAA"/>
              </a:solidFill>
              <a:latin typeface="Arial"/>
              <a:ea typeface="DejaVu Sans"/>
            </a:endParaRPr>
          </a:p>
          <a:p>
            <a:pPr marL="286830" indent="-285750">
              <a:lnSpc>
                <a:spcPct val="100000"/>
              </a:lnSpc>
              <a:spcBef>
                <a:spcPts val="601"/>
              </a:spcBef>
              <a:spcAft>
                <a:spcPts val="601"/>
              </a:spcAft>
              <a:buClr>
                <a:schemeClr val="tx1"/>
              </a:buClr>
              <a:buFont typeface="Wingdings" panose="05000000000000000000" pitchFamily="2" charset="2"/>
              <a:buChar char="v"/>
            </a:pPr>
            <a:r>
              <a:rPr lang="fr-FR" sz="1600" b="1" strike="noStrike" spc="-1" dirty="0">
                <a:solidFill>
                  <a:schemeClr val="tx2"/>
                </a:solidFill>
                <a:latin typeface="Arial"/>
                <a:ea typeface="DejaVu Sans"/>
              </a:rPr>
              <a:t>L’INE </a:t>
            </a:r>
            <a:r>
              <a:rPr lang="fr-FR" sz="1600" b="0" strike="noStrike" spc="-1" dirty="0">
                <a:solidFill>
                  <a:srgbClr val="51BAAA"/>
                </a:solidFill>
                <a:latin typeface="Arial"/>
                <a:ea typeface="DejaVu Sans"/>
              </a:rPr>
              <a:t>(identifiant national élève en lycée général, technologique ou professionnel)  : sur les bulletins scolaires ou le relevé de notes des épreuves anticipées du baccalauréat </a:t>
            </a:r>
          </a:p>
          <a:p>
            <a:pPr marL="1080">
              <a:lnSpc>
                <a:spcPct val="100000"/>
              </a:lnSpc>
              <a:spcBef>
                <a:spcPts val="601"/>
              </a:spcBef>
              <a:spcAft>
                <a:spcPts val="601"/>
              </a:spcAft>
              <a:buClr>
                <a:schemeClr val="tx1"/>
              </a:buClr>
            </a:pPr>
            <a:endParaRPr lang="fr-FR" sz="1600" b="0" strike="noStrike" spc="-1" dirty="0">
              <a:solidFill>
                <a:srgbClr val="51BAAA"/>
              </a:solidFill>
              <a:latin typeface="Arial"/>
              <a:ea typeface="DejaVu Sans"/>
            </a:endParaRPr>
          </a:p>
          <a:p>
            <a:pPr marL="286830" indent="-285750">
              <a:lnSpc>
                <a:spcPct val="100000"/>
              </a:lnSpc>
              <a:spcBef>
                <a:spcPts val="601"/>
              </a:spcBef>
              <a:spcAft>
                <a:spcPts val="601"/>
              </a:spcAft>
              <a:buClr>
                <a:schemeClr val="tx1"/>
              </a:buClr>
              <a:buFont typeface="Wingdings" panose="05000000000000000000" pitchFamily="2" charset="2"/>
              <a:buChar char="v"/>
            </a:pPr>
            <a:r>
              <a:rPr lang="fr-FR" sz="1600" b="1" strike="noStrike" spc="-1" dirty="0">
                <a:latin typeface="Arial"/>
                <a:ea typeface="DejaVu Sans"/>
              </a:rPr>
              <a:t>Un numéro de portable </a:t>
            </a:r>
            <a:r>
              <a:rPr lang="fr-FR" sz="1600" strike="noStrike" spc="-1" dirty="0">
                <a:solidFill>
                  <a:srgbClr val="51BAAA"/>
                </a:solidFill>
                <a:latin typeface="Arial"/>
                <a:ea typeface="DejaVu Sans"/>
              </a:rPr>
              <a:t>pour recevoir les alertes envoyées par la plateforme. Les parents ou tuteurs légaux peuvent également renseigner leur numéro de portable pour recevoir les mêmes alertes.</a:t>
            </a:r>
          </a:p>
          <a:p>
            <a:pPr marL="286830" indent="-285750">
              <a:lnSpc>
                <a:spcPct val="100000"/>
              </a:lnSpc>
              <a:spcBef>
                <a:spcPts val="601"/>
              </a:spcBef>
              <a:spcAft>
                <a:spcPts val="601"/>
              </a:spcAft>
              <a:buClr>
                <a:schemeClr val="tx1"/>
              </a:buClr>
              <a:buFont typeface="Wingdings" panose="05000000000000000000" pitchFamily="2" charset="2"/>
              <a:buChar char="v"/>
            </a:pPr>
            <a:endParaRPr lang="fr-FR" sz="1600" b="0" strike="noStrike" spc="-1" dirty="0">
              <a:solidFill>
                <a:srgbClr val="51BAAA"/>
              </a:solidFill>
              <a:latin typeface="Arial"/>
            </a:endParaRPr>
          </a:p>
          <a:p>
            <a:pPr>
              <a:lnSpc>
                <a:spcPct val="100000"/>
              </a:lnSpc>
              <a:spcBef>
                <a:spcPts val="400"/>
              </a:spcBef>
              <a:tabLst>
                <a:tab pos="0" algn="l"/>
              </a:tabLst>
            </a:pPr>
            <a:endParaRPr lang="fr-FR" sz="1800" b="0" strike="noStrike" spc="-1" dirty="0">
              <a:latin typeface="Arial"/>
            </a:endParaRPr>
          </a:p>
          <a:p>
            <a:pPr>
              <a:lnSpc>
                <a:spcPct val="100000"/>
              </a:lnSpc>
              <a:spcAft>
                <a:spcPts val="499"/>
              </a:spcAft>
              <a:tabLst>
                <a:tab pos="0" algn="l"/>
              </a:tabLst>
            </a:pPr>
            <a:endParaRPr lang="fr-FR" sz="1800" b="0" strike="noStrike" spc="-1" dirty="0">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20C13FF-D9EE-E7CC-C608-433421BB242C}"/>
              </a:ext>
            </a:extLst>
          </p:cNvPr>
          <p:cNvSpPr txBox="1"/>
          <p:nvPr/>
        </p:nvSpPr>
        <p:spPr>
          <a:xfrm>
            <a:off x="3713018" y="181341"/>
            <a:ext cx="45720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499"/>
              </a:spcAft>
              <a:buClrTx/>
              <a:buSzTx/>
              <a:buFontTx/>
              <a:buNone/>
              <a:tabLst/>
              <a:defRPr/>
            </a:pPr>
            <a:r>
              <a:rPr kumimoji="0" lang="fr-FR" sz="2400" b="0" i="0" u="none" strike="noStrike" kern="1200" cap="none" spc="0" normalizeH="0" baseline="0" noProof="0" dirty="0">
                <a:ln>
                  <a:noFill/>
                </a:ln>
                <a:solidFill>
                  <a:srgbClr val="0070C0"/>
                </a:solidFill>
                <a:effectLst/>
                <a:uLnTx/>
                <a:uFillTx/>
                <a:latin typeface="Arial"/>
                <a:ea typeface="+mn-ea"/>
                <a:cs typeface="+mn-cs"/>
              </a:rPr>
              <a:t>Les principales règles à retenir</a:t>
            </a:r>
          </a:p>
        </p:txBody>
      </p:sp>
      <p:sp>
        <p:nvSpPr>
          <p:cNvPr id="5" name="ZoneTexte 4">
            <a:extLst>
              <a:ext uri="{FF2B5EF4-FFF2-40B4-BE49-F238E27FC236}">
                <a16:creationId xmlns:a16="http://schemas.microsoft.com/office/drawing/2014/main" id="{C9564136-FA73-6DDB-781D-BF183186F8A5}"/>
              </a:ext>
            </a:extLst>
          </p:cNvPr>
          <p:cNvSpPr txBox="1"/>
          <p:nvPr/>
        </p:nvSpPr>
        <p:spPr>
          <a:xfrm>
            <a:off x="311728" y="935181"/>
            <a:ext cx="8520544" cy="320600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1417"/>
              </a:spcAft>
              <a:buClrTx/>
              <a:buSzPct val="45000"/>
              <a:buFont typeface="Wingdings" panose="05000000000000000000" pitchFamily="2" charset="2"/>
              <a:buChar char="Ø"/>
              <a:tabLst/>
              <a:defRPr/>
            </a:pPr>
            <a:r>
              <a:rPr kumimoji="0" lang="fr-FR" sz="1600" i="0" u="none" strike="noStrike" kern="1200" cap="none" spc="0" normalizeH="0" baseline="0" noProof="0" dirty="0">
                <a:ln>
                  <a:noFill/>
                </a:ln>
                <a:solidFill>
                  <a:schemeClr val="tx2"/>
                </a:solidFill>
                <a:effectLst/>
                <a:uLnTx/>
                <a:uFillTx/>
                <a:latin typeface="Arial" pitchFamily="18"/>
                <a:ea typeface="Microsoft YaHei" pitchFamily="2"/>
                <a:cs typeface="Mangal" pitchFamily="2"/>
              </a:rPr>
              <a:t>Jusqu’à 10 vœux et 10 vœux supplémentaires pour des formations en apprentissage</a:t>
            </a:r>
            <a:endParaRPr lang="fr-FR" sz="1600" dirty="0">
              <a:solidFill>
                <a:schemeClr val="tx2"/>
              </a:solidFill>
              <a:latin typeface="Arial" pitchFamily="18"/>
              <a:ea typeface="Microsoft YaHei" pitchFamily="2"/>
              <a:cs typeface="Mangal" pitchFamily="2"/>
            </a:endParaRPr>
          </a:p>
          <a:p>
            <a:pPr marL="285750" marR="0" lvl="0" indent="-285750" algn="l" defTabSz="914400" rtl="0" eaLnBrk="1" fontAlgn="auto" latinLnBrk="0" hangingPunct="1">
              <a:lnSpc>
                <a:spcPct val="100000"/>
              </a:lnSpc>
              <a:spcBef>
                <a:spcPts val="0"/>
              </a:spcBef>
              <a:spcAft>
                <a:spcPts val="1417"/>
              </a:spcAft>
              <a:buClrTx/>
              <a:buSzPct val="45000"/>
              <a:buFont typeface="Wingdings" panose="05000000000000000000" pitchFamily="2" charset="2"/>
              <a:buChar char="Ø"/>
              <a:tabLst/>
              <a:defRPr/>
            </a:pPr>
            <a:r>
              <a:rPr kumimoji="0" lang="fr-FR" sz="1600" i="0" u="none" strike="noStrike" kern="1200" cap="none" spc="0" normalizeH="0" baseline="0" noProof="0" dirty="0">
                <a:ln>
                  <a:noFill/>
                </a:ln>
                <a:solidFill>
                  <a:schemeClr val="tx2"/>
                </a:solidFill>
                <a:effectLst/>
                <a:uLnTx/>
                <a:uFillTx/>
                <a:latin typeface="Arial" pitchFamily="18"/>
                <a:ea typeface="Microsoft YaHei" pitchFamily="2"/>
                <a:cs typeface="Mangal" pitchFamily="2"/>
              </a:rPr>
              <a:t>Possibilité de faire des sous-vœux pour certaines filières (classes prépa, BTS, BUT, école de commerce, d'ingénieurs, IFSI…) </a:t>
            </a:r>
          </a:p>
          <a:p>
            <a:pPr marL="285750" marR="0" lvl="0" indent="-285750" algn="l" defTabSz="914400" rtl="0" eaLnBrk="1" fontAlgn="auto" latinLnBrk="0" hangingPunct="1">
              <a:lnSpc>
                <a:spcPct val="100000"/>
              </a:lnSpc>
              <a:spcBef>
                <a:spcPts val="0"/>
              </a:spcBef>
              <a:spcAft>
                <a:spcPts val="1417"/>
              </a:spcAft>
              <a:buClrTx/>
              <a:buSzPct val="45000"/>
              <a:buFont typeface="Wingdings" panose="05000000000000000000" pitchFamily="2" charset="2"/>
              <a:buChar char="Ø"/>
              <a:tabLst/>
              <a:defRPr/>
            </a:pPr>
            <a:r>
              <a:rPr kumimoji="0" lang="fr-FR" sz="1600" i="0" u="none" strike="noStrike" kern="1200" cap="none" spc="0" normalizeH="0" baseline="0" noProof="0" dirty="0">
                <a:ln>
                  <a:noFill/>
                </a:ln>
                <a:solidFill>
                  <a:schemeClr val="tx2"/>
                </a:solidFill>
                <a:effectLst/>
                <a:uLnTx/>
                <a:uFillTx/>
                <a:latin typeface="Arial" pitchFamily="18"/>
                <a:ea typeface="Microsoft YaHei" pitchFamily="2"/>
                <a:cs typeface="Mangal" pitchFamily="2"/>
              </a:rPr>
              <a:t>Les vœux ne sont pas hiérarchisés : une réponse est apportée pour chaque vœu formulé</a:t>
            </a:r>
          </a:p>
          <a:p>
            <a:pPr marL="285750" marR="0" lvl="0" indent="-285750" algn="l" defTabSz="914400" rtl="0" eaLnBrk="1" fontAlgn="auto" latinLnBrk="0" hangingPunct="1">
              <a:lnSpc>
                <a:spcPct val="100000"/>
              </a:lnSpc>
              <a:spcBef>
                <a:spcPts val="0"/>
              </a:spcBef>
              <a:spcAft>
                <a:spcPts val="1417"/>
              </a:spcAft>
              <a:buClrTx/>
              <a:buSzPct val="45000"/>
              <a:buFont typeface="Wingdings" panose="05000000000000000000" pitchFamily="2" charset="2"/>
              <a:buChar char="Ø"/>
              <a:tabLst/>
              <a:defRPr/>
            </a:pPr>
            <a:r>
              <a:rPr kumimoji="0" lang="fr-FR" sz="1600" i="0" u="none" strike="noStrike" kern="1200" cap="none" spc="0" normalizeH="0" baseline="0" noProof="0" dirty="0">
                <a:ln>
                  <a:noFill/>
                </a:ln>
                <a:solidFill>
                  <a:schemeClr val="tx2"/>
                </a:solidFill>
                <a:effectLst/>
                <a:uLnTx/>
                <a:uFillTx/>
                <a:latin typeface="Arial" pitchFamily="18"/>
                <a:ea typeface="Microsoft YaHei" pitchFamily="2"/>
                <a:cs typeface="Mangal" pitchFamily="2"/>
              </a:rPr>
              <a:t>La date de formulation du vœu n’est pas prise en compte pour l’examen du dossier </a:t>
            </a:r>
          </a:p>
          <a:p>
            <a:pPr marL="285750" marR="0" lvl="0" indent="-285750" algn="l" defTabSz="914400" rtl="0" eaLnBrk="1" fontAlgn="auto" latinLnBrk="0" hangingPunct="1">
              <a:lnSpc>
                <a:spcPct val="100000"/>
              </a:lnSpc>
              <a:spcBef>
                <a:spcPts val="0"/>
              </a:spcBef>
              <a:spcAft>
                <a:spcPts val="1417"/>
              </a:spcAft>
              <a:buClrTx/>
              <a:buSzPct val="45000"/>
              <a:buFont typeface="Wingdings" panose="05000000000000000000" pitchFamily="2" charset="2"/>
              <a:buChar char="Ø"/>
              <a:tabLst/>
              <a:defRPr/>
            </a:pPr>
            <a:r>
              <a:rPr kumimoji="0" lang="fr-FR" sz="1600" i="0" u="none" strike="noStrike" kern="1200" cap="none" spc="0" normalizeH="0" baseline="0" noProof="0" dirty="0">
                <a:ln>
                  <a:noFill/>
                </a:ln>
                <a:solidFill>
                  <a:schemeClr val="tx2"/>
                </a:solidFill>
                <a:effectLst/>
                <a:uLnTx/>
                <a:uFillTx/>
                <a:latin typeface="Arial" pitchFamily="18"/>
                <a:ea typeface="Microsoft YaHei" pitchFamily="2"/>
                <a:cs typeface="Mangal" pitchFamily="2"/>
              </a:rPr>
              <a:t>Chaque formation n’a connaissance que des vœux formulés pour elle (elle ne connait pas les autres vœux formulés  par les candidats)</a:t>
            </a:r>
          </a:p>
          <a:p>
            <a:pPr marL="285750" marR="0" lvl="0" indent="-285750" algn="l" defTabSz="914400" rtl="0" eaLnBrk="1" fontAlgn="auto" latinLnBrk="0" hangingPunct="1">
              <a:lnSpc>
                <a:spcPct val="100000"/>
              </a:lnSpc>
              <a:spcBef>
                <a:spcPts val="0"/>
              </a:spcBef>
              <a:spcAft>
                <a:spcPts val="1417"/>
              </a:spcAft>
              <a:buClrTx/>
              <a:buSzPct val="45000"/>
              <a:buFont typeface="Wingdings" panose="05000000000000000000" pitchFamily="2" charset="2"/>
              <a:buChar char="Ø"/>
              <a:tabLst/>
              <a:defRPr/>
            </a:pPr>
            <a:r>
              <a:rPr kumimoji="0" lang="fr-FR" sz="1600" i="0" u="none" strike="noStrike" kern="1200" cap="none" spc="0" normalizeH="0" baseline="0" noProof="0" dirty="0">
                <a:ln>
                  <a:noFill/>
                </a:ln>
                <a:solidFill>
                  <a:schemeClr val="tx2"/>
                </a:solidFill>
                <a:effectLst/>
                <a:uLnTx/>
                <a:uFillTx/>
                <a:latin typeface="Arial" pitchFamily="18"/>
                <a:ea typeface="Microsoft YaHei" pitchFamily="2"/>
                <a:cs typeface="Mangal" pitchFamily="2"/>
              </a:rPr>
              <a:t>Quand un candidat accepte une formation, il a toujours la possibilité de conserver des vœux pour lesquels il est en liste d’attente et qui l’intéressent davantage</a:t>
            </a:r>
          </a:p>
        </p:txBody>
      </p:sp>
    </p:spTree>
    <p:extLst>
      <p:ext uri="{BB962C8B-B14F-4D97-AF65-F5344CB8AC3E}">
        <p14:creationId xmlns:p14="http://schemas.microsoft.com/office/powerpoint/2010/main" val="14026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CustomShape 2"/>
          <p:cNvSpPr/>
          <p:nvPr/>
        </p:nvSpPr>
        <p:spPr>
          <a:xfrm>
            <a:off x="375781" y="977030"/>
            <a:ext cx="8281138" cy="3745282"/>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10000"/>
              </a:lnSpc>
              <a:spcBef>
                <a:spcPts val="320"/>
              </a:spcBef>
              <a:tabLst>
                <a:tab pos="0" algn="l"/>
              </a:tabLst>
            </a:pPr>
            <a:endParaRPr lang="fr-FR" sz="1800" b="0" strike="noStrike" spc="-1" dirty="0">
              <a:latin typeface="Arial"/>
            </a:endParaRPr>
          </a:p>
          <a:p>
            <a:pPr marL="285750" indent="-285750">
              <a:lnSpc>
                <a:spcPct val="110000"/>
              </a:lnSpc>
              <a:spcBef>
                <a:spcPts val="360"/>
              </a:spcBef>
              <a:buFont typeface="Wingdings" panose="05000000000000000000" pitchFamily="2" charset="2"/>
              <a:buChar char="Ø"/>
              <a:tabLst>
                <a:tab pos="0" algn="l"/>
              </a:tabLst>
            </a:pPr>
            <a:r>
              <a:rPr lang="fr-FR" b="1" strike="noStrike" spc="-1" dirty="0">
                <a:latin typeface="Arial"/>
                <a:ea typeface="DejaVu Sans"/>
              </a:rPr>
              <a:t>Un vœu multiple est un regroupement de plusieurs formations similaires</a:t>
            </a:r>
            <a:r>
              <a:rPr lang="fr-FR" b="0" strike="noStrike" spc="-1" dirty="0">
                <a:latin typeface="Arial"/>
                <a:ea typeface="Times New Roman"/>
              </a:rPr>
              <a:t> </a:t>
            </a:r>
            <a:r>
              <a:rPr lang="fr-FR" b="0" strike="noStrike" spc="-1" dirty="0">
                <a:solidFill>
                  <a:srgbClr val="51BAAA"/>
                </a:solidFill>
                <a:latin typeface="Arial"/>
                <a:ea typeface="Times New Roman"/>
              </a:rPr>
              <a:t>(exemple : le vœu multiple BTS « Management commercial opérationnel » qui regroupe toutes les formations de BTS « Management commercial opérationnel » en France)</a:t>
            </a:r>
            <a:endParaRPr lang="fr-FR" spc="-1" dirty="0">
              <a:solidFill>
                <a:srgbClr val="51BAAA"/>
              </a:solidFill>
              <a:latin typeface="Arial"/>
              <a:ea typeface="Times New Roman"/>
            </a:endParaRPr>
          </a:p>
          <a:p>
            <a:pPr marL="285750" indent="-285750">
              <a:lnSpc>
                <a:spcPct val="110000"/>
              </a:lnSpc>
              <a:spcBef>
                <a:spcPts val="360"/>
              </a:spcBef>
              <a:buFont typeface="Wingdings" panose="05000000000000000000" pitchFamily="2" charset="2"/>
              <a:buChar char="Ø"/>
              <a:tabLst>
                <a:tab pos="0" algn="l"/>
              </a:tabLst>
            </a:pPr>
            <a:r>
              <a:rPr lang="fr-FR" b="1" strike="noStrike" spc="-1" dirty="0">
                <a:latin typeface="Arial"/>
                <a:ea typeface="Times New Roman"/>
              </a:rPr>
              <a:t>Un vœu multiple compte pour un vœu </a:t>
            </a:r>
            <a:r>
              <a:rPr lang="fr-FR" b="0" strike="noStrike" spc="-1" dirty="0">
                <a:latin typeface="Arial"/>
                <a:ea typeface="Times New Roman"/>
              </a:rPr>
              <a:t>parmi les 10 vœux possibles</a:t>
            </a:r>
            <a:endParaRPr lang="fr-FR" spc="-1" dirty="0">
              <a:latin typeface="Arial"/>
            </a:endParaRPr>
          </a:p>
          <a:p>
            <a:pPr marL="285750" indent="-285750">
              <a:lnSpc>
                <a:spcPct val="110000"/>
              </a:lnSpc>
              <a:spcBef>
                <a:spcPts val="360"/>
              </a:spcBef>
              <a:buFont typeface="Wingdings" panose="05000000000000000000" pitchFamily="2" charset="2"/>
              <a:buChar char="Ø"/>
              <a:tabLst>
                <a:tab pos="0" algn="l"/>
              </a:tabLst>
            </a:pPr>
            <a:endParaRPr lang="fr-FR" b="1" strike="noStrike" spc="-1" dirty="0">
              <a:latin typeface="Arial"/>
              <a:ea typeface="Times New Roman"/>
            </a:endParaRPr>
          </a:p>
          <a:p>
            <a:pPr marL="285750" indent="-285750">
              <a:lnSpc>
                <a:spcPct val="110000"/>
              </a:lnSpc>
              <a:spcBef>
                <a:spcPts val="360"/>
              </a:spcBef>
              <a:buFont typeface="Wingdings" panose="05000000000000000000" pitchFamily="2" charset="2"/>
              <a:buChar char="Ø"/>
              <a:tabLst>
                <a:tab pos="0" algn="l"/>
              </a:tabLst>
            </a:pPr>
            <a:r>
              <a:rPr lang="fr-FR" b="1" strike="noStrike" spc="-1" dirty="0">
                <a:latin typeface="Arial"/>
                <a:ea typeface="Times New Roman"/>
              </a:rPr>
              <a:t> Chaque vœu multiple est composé de sous-vœux qui correspondent chacun à un établissement différent.</a:t>
            </a:r>
            <a:r>
              <a:rPr lang="fr-FR" b="0" strike="noStrike" spc="-1" dirty="0">
                <a:latin typeface="Arial"/>
                <a:ea typeface="Times New Roman"/>
              </a:rPr>
              <a:t> </a:t>
            </a:r>
            <a:r>
              <a:rPr lang="fr-FR" b="0" strike="noStrike" spc="-1" dirty="0">
                <a:solidFill>
                  <a:srgbClr val="51BAAA"/>
                </a:solidFill>
                <a:latin typeface="Arial"/>
                <a:ea typeface="Times New Roman"/>
              </a:rPr>
              <a:t>Vous pouvez choisir un ou plusieurs établissements, sans avoir besoin de les classer.</a:t>
            </a:r>
            <a:endParaRPr lang="fr-FR" b="0" strike="noStrike" spc="-1" dirty="0">
              <a:solidFill>
                <a:srgbClr val="51BAAA"/>
              </a:solidFill>
              <a:latin typeface="Arial"/>
            </a:endParaRPr>
          </a:p>
        </p:txBody>
      </p:sp>
      <p:sp>
        <p:nvSpPr>
          <p:cNvPr id="2" name="ZoneTexte 1">
            <a:extLst>
              <a:ext uri="{FF2B5EF4-FFF2-40B4-BE49-F238E27FC236}">
                <a16:creationId xmlns:a16="http://schemas.microsoft.com/office/drawing/2014/main" id="{9D3C2E6F-42CD-6230-5CCA-97FAF24019F0}"/>
              </a:ext>
            </a:extLst>
          </p:cNvPr>
          <p:cNvSpPr txBox="1"/>
          <p:nvPr/>
        </p:nvSpPr>
        <p:spPr>
          <a:xfrm>
            <a:off x="3713018" y="181341"/>
            <a:ext cx="45720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499"/>
              </a:spcAft>
              <a:buClrTx/>
              <a:buSzTx/>
              <a:buFontTx/>
              <a:buNone/>
              <a:tabLst/>
              <a:defRPr/>
            </a:pPr>
            <a:r>
              <a:rPr kumimoji="0" lang="fr-FR" sz="2400" b="0" i="0" u="none" strike="noStrike" kern="1200" cap="none" spc="0" normalizeH="0" baseline="0" noProof="0" dirty="0">
                <a:ln>
                  <a:noFill/>
                </a:ln>
                <a:solidFill>
                  <a:srgbClr val="0070C0"/>
                </a:solidFill>
                <a:effectLst/>
                <a:uLnTx/>
                <a:uFillTx/>
                <a:latin typeface="Arial"/>
                <a:ea typeface="+mn-ea"/>
                <a:cs typeface="+mn-cs"/>
              </a:rPr>
              <a:t>Focus sur les vœux multiples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A17C1CB-9398-1D97-A279-509DE6930C1B}"/>
              </a:ext>
            </a:extLst>
          </p:cNvPr>
          <p:cNvSpPr txBox="1"/>
          <p:nvPr/>
        </p:nvSpPr>
        <p:spPr>
          <a:xfrm>
            <a:off x="3713018" y="181341"/>
            <a:ext cx="45720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499"/>
              </a:spcAft>
              <a:buClrTx/>
              <a:buSzTx/>
              <a:buFontTx/>
              <a:buNone/>
              <a:tabLst/>
              <a:defRPr/>
            </a:pPr>
            <a:r>
              <a:rPr kumimoji="0" lang="fr-FR" sz="2400" b="0" i="0" u="none" strike="noStrike" kern="1200" cap="none" spc="0" normalizeH="0" baseline="0" noProof="0" dirty="0">
                <a:ln>
                  <a:noFill/>
                </a:ln>
                <a:solidFill>
                  <a:srgbClr val="0070C0"/>
                </a:solidFill>
                <a:effectLst/>
                <a:uLnTx/>
                <a:uFillTx/>
                <a:latin typeface="Arial"/>
                <a:ea typeface="+mn-ea"/>
                <a:cs typeface="+mn-cs"/>
              </a:rPr>
              <a:t>Focus sur les vœux multiples</a:t>
            </a:r>
          </a:p>
        </p:txBody>
      </p:sp>
      <p:sp>
        <p:nvSpPr>
          <p:cNvPr id="4" name="ZoneTexte 3">
            <a:extLst>
              <a:ext uri="{FF2B5EF4-FFF2-40B4-BE49-F238E27FC236}">
                <a16:creationId xmlns:a16="http://schemas.microsoft.com/office/drawing/2014/main" id="{7A2AA015-6AFC-ED1E-9494-9D749591CBD3}"/>
              </a:ext>
            </a:extLst>
          </p:cNvPr>
          <p:cNvSpPr txBox="1"/>
          <p:nvPr/>
        </p:nvSpPr>
        <p:spPr>
          <a:xfrm>
            <a:off x="0" y="798648"/>
            <a:ext cx="9006214" cy="4911601"/>
          </a:xfrm>
          <a:prstGeom prst="rect">
            <a:avLst/>
          </a:prstGeom>
          <a:noFill/>
        </p:spPr>
        <p:txBody>
          <a:bodyPr wrap="square">
            <a:spAutoFit/>
          </a:bodyPr>
          <a:lstStyle/>
          <a:p>
            <a:pPr>
              <a:spcAft>
                <a:spcPts val="499"/>
              </a:spcAft>
              <a:buNone/>
            </a:pPr>
            <a:r>
              <a:rPr lang="fr-FR" sz="1400" b="1" dirty="0"/>
              <a:t>Nombre de sous-vœux limité </a:t>
            </a:r>
            <a:r>
              <a:rPr lang="fr-FR" sz="1400" dirty="0"/>
              <a:t>(10 max/vœu et 20 max au total) pour les formations suivantes :</a:t>
            </a:r>
          </a:p>
          <a:p>
            <a:pPr marL="285750" lvl="0" indent="-285750">
              <a:lnSpc>
                <a:spcPct val="150000"/>
              </a:lnSpc>
              <a:spcAft>
                <a:spcPts val="499"/>
              </a:spcAft>
              <a:buClr>
                <a:schemeClr val="tx1"/>
              </a:buClr>
              <a:buFont typeface="Wingdings" panose="05000000000000000000" pitchFamily="2" charset="2"/>
              <a:buChar char="Ø"/>
            </a:pPr>
            <a:r>
              <a:rPr lang="fr-FR" sz="1400" dirty="0"/>
              <a:t>Les BTS et les BUT</a:t>
            </a:r>
          </a:p>
          <a:p>
            <a:pPr marL="285750" lvl="0" indent="-285750">
              <a:lnSpc>
                <a:spcPct val="150000"/>
              </a:lnSpc>
              <a:spcAft>
                <a:spcPts val="499"/>
              </a:spcAft>
              <a:buClr>
                <a:schemeClr val="tx1"/>
              </a:buClr>
              <a:buFont typeface="Wingdings" panose="05000000000000000000" pitchFamily="2" charset="2"/>
              <a:buChar char="Ø"/>
            </a:pPr>
            <a:r>
              <a:rPr lang="fr-FR" sz="1400" dirty="0"/>
              <a:t>Les CPGE</a:t>
            </a:r>
          </a:p>
          <a:p>
            <a:pPr marL="285750" lvl="0" indent="-285750">
              <a:lnSpc>
                <a:spcPct val="150000"/>
              </a:lnSpc>
              <a:spcAft>
                <a:spcPts val="499"/>
              </a:spcAft>
              <a:buClr>
                <a:schemeClr val="tx1"/>
              </a:buClr>
              <a:buFont typeface="Wingdings" panose="05000000000000000000" pitchFamily="2" charset="2"/>
              <a:buChar char="Ø"/>
            </a:pPr>
            <a:r>
              <a:rPr lang="fr-FR" sz="1400" dirty="0"/>
              <a:t>Les DN MADE</a:t>
            </a:r>
          </a:p>
          <a:p>
            <a:pPr marL="285750" lvl="0" indent="-285750">
              <a:lnSpc>
                <a:spcPct val="150000"/>
              </a:lnSpc>
              <a:spcAft>
                <a:spcPts val="499"/>
              </a:spcAft>
              <a:buClr>
                <a:schemeClr val="tx1"/>
              </a:buClr>
              <a:buFont typeface="Wingdings" panose="05000000000000000000" pitchFamily="2" charset="2"/>
              <a:buChar char="Ø"/>
            </a:pPr>
            <a:r>
              <a:rPr lang="fr-FR" sz="1400" dirty="0"/>
              <a:t>Les DCG</a:t>
            </a:r>
            <a:r>
              <a:rPr lang="fr-FR" sz="1400" b="0" dirty="0"/>
              <a:t> (diplôme de comptabilité et de gestion)</a:t>
            </a:r>
          </a:p>
          <a:p>
            <a:pPr lvl="0">
              <a:lnSpc>
                <a:spcPct val="150000"/>
              </a:lnSpc>
              <a:spcAft>
                <a:spcPts val="499"/>
              </a:spcAft>
              <a:buClr>
                <a:srgbClr val="F28E65"/>
              </a:buClr>
            </a:pPr>
            <a:r>
              <a:rPr lang="fr-FR" sz="1400" b="1" dirty="0"/>
              <a:t>Nombre de sous-vœux non limité </a:t>
            </a:r>
            <a:r>
              <a:rPr lang="fr-FR" sz="1400" dirty="0"/>
              <a:t>pour les formations suivantes :</a:t>
            </a:r>
          </a:p>
          <a:p>
            <a:pPr marL="285750" lvl="0" indent="-285750">
              <a:spcAft>
                <a:spcPts val="499"/>
              </a:spcAft>
              <a:buClr>
                <a:schemeClr val="tx1"/>
              </a:buClr>
              <a:buFont typeface="Wingdings" panose="05000000000000000000" pitchFamily="2" charset="2"/>
              <a:buChar char="Ø"/>
            </a:pPr>
            <a:r>
              <a:rPr lang="fr-FR" sz="1400" dirty="0"/>
              <a:t>Les IFSI </a:t>
            </a:r>
            <a:r>
              <a:rPr lang="fr-FR" sz="1400" b="0" dirty="0"/>
              <a:t>et </a:t>
            </a:r>
            <a:r>
              <a:rPr lang="fr-FR" sz="1400" dirty="0"/>
              <a:t>les instituts d'orthophonie, orthoptie et audioprothèse </a:t>
            </a:r>
            <a:r>
              <a:rPr lang="fr-FR" sz="1400" b="0" dirty="0">
                <a:solidFill>
                  <a:srgbClr val="51BAAA"/>
                </a:solidFill>
              </a:rPr>
              <a:t>regroupés à </a:t>
            </a:r>
            <a:r>
              <a:rPr lang="fr-FR" sz="1400" dirty="0">
                <a:solidFill>
                  <a:srgbClr val="51BAAA"/>
                </a:solidFill>
              </a:rPr>
              <a:t>l’échelle territoriale</a:t>
            </a:r>
          </a:p>
          <a:p>
            <a:pPr marL="285750" lvl="0" indent="-285750">
              <a:spcAft>
                <a:spcPts val="499"/>
              </a:spcAft>
              <a:buClr>
                <a:schemeClr val="tx1"/>
              </a:buClr>
              <a:buFont typeface="Wingdings" panose="05000000000000000000" pitchFamily="2" charset="2"/>
              <a:buChar char="Ø"/>
            </a:pPr>
            <a:r>
              <a:rPr lang="fr-FR" sz="1400" b="0" dirty="0"/>
              <a:t> </a:t>
            </a:r>
            <a:r>
              <a:rPr lang="fr-FR" sz="1400" dirty="0"/>
              <a:t>Les EFTS</a:t>
            </a:r>
            <a:r>
              <a:rPr lang="fr-FR" sz="1400" b="0" dirty="0"/>
              <a:t> </a:t>
            </a:r>
            <a:r>
              <a:rPr lang="fr-FR" sz="1400" b="0" dirty="0">
                <a:solidFill>
                  <a:srgbClr val="51BAAA"/>
                </a:solidFill>
              </a:rPr>
              <a:t>regroupés par </a:t>
            </a:r>
            <a:r>
              <a:rPr lang="fr-FR" sz="1400" dirty="0">
                <a:solidFill>
                  <a:srgbClr val="51BAAA"/>
                </a:solidFill>
              </a:rPr>
              <a:t>diplôme d’Etat à l’échelle nationale</a:t>
            </a:r>
          </a:p>
          <a:p>
            <a:pPr marL="285750" lvl="0" indent="-285750">
              <a:spcAft>
                <a:spcPts val="499"/>
              </a:spcAft>
              <a:buClr>
                <a:schemeClr val="tx1"/>
              </a:buClr>
              <a:buFont typeface="Wingdings" panose="05000000000000000000" pitchFamily="2" charset="2"/>
              <a:buChar char="Ø"/>
            </a:pPr>
            <a:r>
              <a:rPr lang="fr-FR" sz="1400" dirty="0"/>
              <a:t>Les écoles d'ingénieurs et de commerce/management </a:t>
            </a:r>
            <a:r>
              <a:rPr lang="fr-FR" sz="1400" b="0" dirty="0">
                <a:solidFill>
                  <a:srgbClr val="51BAAA"/>
                </a:solidFill>
              </a:rPr>
              <a:t>regroupées </a:t>
            </a:r>
            <a:r>
              <a:rPr lang="fr-FR" sz="1400" dirty="0">
                <a:solidFill>
                  <a:srgbClr val="51BAAA"/>
                </a:solidFill>
              </a:rPr>
              <a:t>en réseau </a:t>
            </a:r>
            <a:r>
              <a:rPr lang="fr-FR" sz="1400" b="0" dirty="0">
                <a:solidFill>
                  <a:srgbClr val="51BAAA"/>
                </a:solidFill>
              </a:rPr>
              <a:t>et qui </a:t>
            </a:r>
            <a:r>
              <a:rPr lang="fr-FR" sz="1400" dirty="0">
                <a:solidFill>
                  <a:srgbClr val="51BAAA"/>
                </a:solidFill>
              </a:rPr>
              <a:t>recrutent sur concours commun (ou sélection commune)</a:t>
            </a:r>
            <a:r>
              <a:rPr lang="fr-FR" sz="1400" dirty="0"/>
              <a:t> &gt;un vœu multiple pour un concours et chaque école =1 sous </a:t>
            </a:r>
            <a:r>
              <a:rPr lang="fr-FR" sz="1400" dirty="0" err="1"/>
              <a:t>voeu</a:t>
            </a:r>
            <a:r>
              <a:rPr lang="fr-FR" sz="1400" dirty="0"/>
              <a:t>.</a:t>
            </a:r>
            <a:endParaRPr lang="fr-FR" sz="1400" dirty="0">
              <a:solidFill>
                <a:srgbClr val="51BAAA"/>
              </a:solidFill>
            </a:endParaRPr>
          </a:p>
          <a:p>
            <a:pPr marL="285750" lvl="0" indent="-285750">
              <a:spcAft>
                <a:spcPts val="499"/>
              </a:spcAft>
              <a:buClr>
                <a:schemeClr val="tx1"/>
              </a:buClr>
              <a:buFont typeface="Wingdings" panose="05000000000000000000" pitchFamily="2" charset="2"/>
              <a:buChar char="Ø"/>
            </a:pPr>
            <a:r>
              <a:rPr lang="fr-FR" sz="1400" dirty="0"/>
              <a:t>Le réseau des Sciences Po / IEP </a:t>
            </a:r>
            <a:r>
              <a:rPr lang="fr-FR" sz="1400" b="0" dirty="0"/>
              <a:t>(Aix, Lille, Lyon, Rennes, Saint-Germain-en-Laye, Strasbourg et Toulouse)</a:t>
            </a:r>
          </a:p>
          <a:p>
            <a:pPr marL="285750" lvl="0" indent="-285750">
              <a:spcAft>
                <a:spcPts val="499"/>
              </a:spcAft>
              <a:buClr>
                <a:schemeClr val="tx1"/>
              </a:buClr>
              <a:buFont typeface="Wingdings" panose="05000000000000000000" pitchFamily="2" charset="2"/>
              <a:buChar char="Ø"/>
            </a:pPr>
            <a:r>
              <a:rPr lang="fr-FR" sz="1400" dirty="0"/>
              <a:t>Les parcours spécifiques "accès santé" (PASS) en Ile-de-France </a:t>
            </a:r>
            <a:r>
              <a:rPr lang="fr-FR" sz="1400" b="0" dirty="0"/>
              <a:t>regroupés à l’échelle régionale</a:t>
            </a:r>
          </a:p>
          <a:p>
            <a:pPr marL="285750" lvl="0" indent="-285750">
              <a:spcAft>
                <a:spcPts val="499"/>
              </a:spcAft>
              <a:buClr>
                <a:schemeClr val="tx1"/>
              </a:buClr>
              <a:buFont typeface="Wingdings" panose="05000000000000000000" pitchFamily="2" charset="2"/>
              <a:buChar char="Ø"/>
            </a:pPr>
            <a:r>
              <a:rPr lang="fr-FR" sz="1400" dirty="0"/>
              <a:t>Le concours commun des écoles vétérinaires    </a:t>
            </a:r>
          </a:p>
          <a:p>
            <a:pPr lvl="0">
              <a:lnSpc>
                <a:spcPct val="150000"/>
              </a:lnSpc>
              <a:spcAft>
                <a:spcPts val="499"/>
              </a:spcAft>
              <a:buClr>
                <a:srgbClr val="F28E65"/>
              </a:buClr>
            </a:pPr>
            <a:endParaRPr lang="fr-FR" sz="1400" dirty="0"/>
          </a:p>
          <a:p>
            <a:pPr lvl="0">
              <a:lnSpc>
                <a:spcPct val="150000"/>
              </a:lnSpc>
              <a:spcAft>
                <a:spcPts val="499"/>
              </a:spcAft>
              <a:buClr>
                <a:srgbClr val="F28E65"/>
              </a:buClr>
            </a:pPr>
            <a:endParaRPr lang="fr-FR" sz="1400" dirty="0"/>
          </a:p>
        </p:txBody>
      </p:sp>
    </p:spTree>
    <p:extLst>
      <p:ext uri="{BB962C8B-B14F-4D97-AF65-F5344CB8AC3E}">
        <p14:creationId xmlns:p14="http://schemas.microsoft.com/office/powerpoint/2010/main" val="4292704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CustomShape 1"/>
          <p:cNvSpPr/>
          <p:nvPr/>
        </p:nvSpPr>
        <p:spPr>
          <a:xfrm>
            <a:off x="360000" y="900000"/>
            <a:ext cx="8422560" cy="71856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marL="0" marR="0" lvl="0" indent="0" algn="l" defTabSz="914400" rtl="0" eaLnBrk="1" fontAlgn="auto" latinLnBrk="0" hangingPunct="1">
              <a:lnSpc>
                <a:spcPct val="90000"/>
              </a:lnSpc>
              <a:spcBef>
                <a:spcPts val="0"/>
              </a:spcBef>
              <a:spcAft>
                <a:spcPts val="0"/>
              </a:spcAft>
              <a:buClrTx/>
              <a:buSzTx/>
              <a:buFontTx/>
              <a:buNone/>
              <a:tabLst>
                <a:tab pos="408240" algn="l"/>
              </a:tabLst>
              <a:defRPr/>
            </a:pPr>
            <a:endParaRPr kumimoji="0" lang="fr-FR" sz="2400" b="0" i="0" u="none" strike="noStrike" kern="1200" cap="none" spc="-1" normalizeH="0" baseline="0" noProof="0" dirty="0">
              <a:ln>
                <a:noFill/>
              </a:ln>
              <a:solidFill>
                <a:srgbClr val="000091"/>
              </a:solidFill>
              <a:effectLst/>
              <a:uLnTx/>
              <a:uFillTx/>
              <a:latin typeface="Arial"/>
              <a:ea typeface="+mn-ea"/>
              <a:cs typeface="+mn-cs"/>
            </a:endParaRPr>
          </a:p>
        </p:txBody>
      </p:sp>
      <p:sp>
        <p:nvSpPr>
          <p:cNvPr id="371" name="CustomShape 2"/>
          <p:cNvSpPr/>
          <p:nvPr/>
        </p:nvSpPr>
        <p:spPr>
          <a:xfrm>
            <a:off x="250521" y="900000"/>
            <a:ext cx="8640759" cy="373788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marL="0" marR="0" lvl="0" indent="0" algn="ctr" defTabSz="914400" rtl="0" eaLnBrk="1" fontAlgn="auto" latinLnBrk="0" hangingPunct="1">
              <a:lnSpc>
                <a:spcPct val="100000"/>
              </a:lnSpc>
              <a:spcBef>
                <a:spcPts val="601"/>
              </a:spcBef>
              <a:spcAft>
                <a:spcPts val="601"/>
              </a:spcAft>
              <a:buClrTx/>
              <a:buSzTx/>
              <a:buFontTx/>
              <a:buNone/>
              <a:tabLst>
                <a:tab pos="0" algn="l"/>
              </a:tabLst>
              <a:defRPr/>
            </a:pPr>
            <a:endParaRPr kumimoji="0" lang="fr-FR" sz="1600" b="1" i="0" u="none" strike="noStrike" kern="1200" cap="none" spc="-1" normalizeH="0" baseline="0" noProof="0" dirty="0">
              <a:ln>
                <a:noFill/>
              </a:ln>
              <a:effectLst/>
              <a:uLnTx/>
              <a:uFillTx/>
              <a:latin typeface="Arial"/>
              <a:ea typeface="DejaVu Sans"/>
              <a:cs typeface="+mn-cs"/>
            </a:endParaRPr>
          </a:p>
          <a:p>
            <a:pPr marL="285750" marR="0" lvl="0" indent="-285750" defTabSz="914400" rtl="0" eaLnBrk="1" fontAlgn="auto" latinLnBrk="0" hangingPunct="1">
              <a:lnSpc>
                <a:spcPct val="100000"/>
              </a:lnSpc>
              <a:spcBef>
                <a:spcPts val="601"/>
              </a:spcBef>
              <a:spcAft>
                <a:spcPts val="601"/>
              </a:spcAft>
              <a:buClrTx/>
              <a:buSzTx/>
              <a:buFont typeface="Wingdings" panose="05000000000000000000" pitchFamily="2" charset="2"/>
              <a:buChar char="Ø"/>
              <a:tabLst>
                <a:tab pos="0" algn="l"/>
              </a:tabLst>
              <a:defRPr/>
            </a:pPr>
            <a:r>
              <a:rPr kumimoji="0" lang="fr-FR" sz="1600" b="1" i="0" u="none" strike="noStrike" kern="1200" cap="none" spc="-1" normalizeH="0" baseline="0" noProof="0" dirty="0">
                <a:ln>
                  <a:noFill/>
                </a:ln>
                <a:effectLst/>
                <a:uLnTx/>
                <a:uFillTx/>
                <a:latin typeface="Arial"/>
                <a:ea typeface="DejaVu Sans"/>
                <a:cs typeface="+mn-cs"/>
              </a:rPr>
              <a:t>Pour les formations sélectives (BTS, BUT, IFSI, écoles…)  :</a:t>
            </a:r>
            <a:endParaRPr lang="fr-FR" sz="1600" b="1" spc="-1" dirty="0">
              <a:latin typeface="Arial"/>
            </a:endParaRPr>
          </a:p>
          <a:p>
            <a:pPr marL="742950" lvl="1" indent="-285750" algn="just">
              <a:spcBef>
                <a:spcPts val="601"/>
              </a:spcBef>
              <a:spcAft>
                <a:spcPts val="601"/>
              </a:spcAft>
              <a:buFont typeface="Courier New" panose="02070309020205020404" pitchFamily="49" charset="0"/>
              <a:buChar char="o"/>
              <a:tabLst>
                <a:tab pos="0" algn="l"/>
              </a:tabLst>
            </a:pPr>
            <a:r>
              <a:rPr lang="fr-FR" sz="1600" b="1" spc="-1" dirty="0">
                <a:latin typeface="Arial"/>
                <a:ea typeface="DejaVu Sans"/>
              </a:rPr>
              <a:t>I</a:t>
            </a:r>
            <a:r>
              <a:rPr kumimoji="0" lang="fr-FR" sz="1600" b="1" i="0" strike="noStrike" kern="1200" cap="none" spc="-1" normalizeH="0" baseline="0" noProof="0" dirty="0">
                <a:ln>
                  <a:noFill/>
                </a:ln>
                <a:effectLst/>
                <a:uLnTx/>
                <a:uFillTx/>
                <a:latin typeface="Arial"/>
                <a:ea typeface="DejaVu Sans"/>
                <a:cs typeface="+mn-cs"/>
              </a:rPr>
              <a:t>l n’y a pas de secteur géographique : </a:t>
            </a:r>
            <a:r>
              <a:rPr kumimoji="0" lang="fr-FR" sz="1600" b="0" i="0" u="none" strike="noStrike" kern="1200" cap="none" spc="-1" normalizeH="0" baseline="0" noProof="0" dirty="0">
                <a:ln>
                  <a:noFill/>
                </a:ln>
                <a:solidFill>
                  <a:srgbClr val="51BAAA"/>
                </a:solidFill>
                <a:effectLst/>
                <a:uLnTx/>
                <a:uFillTx/>
                <a:latin typeface="Arial"/>
                <a:ea typeface="DejaVu Sans"/>
                <a:cs typeface="+mn-cs"/>
              </a:rPr>
              <a:t>Les lycéens peuvent faire des vœux pour les formations qui les intéressent où qu’elles soient, dans leur académie ou en dehors. </a:t>
            </a:r>
          </a:p>
          <a:p>
            <a:pPr marL="287190" marR="0" lvl="1" indent="-285750" algn="just" defTabSz="914400" rtl="0" eaLnBrk="1" fontAlgn="auto" latinLnBrk="0" hangingPunct="1">
              <a:lnSpc>
                <a:spcPct val="80000"/>
              </a:lnSpc>
              <a:spcBef>
                <a:spcPts val="601"/>
              </a:spcBef>
              <a:spcAft>
                <a:spcPts val="601"/>
              </a:spcAft>
              <a:buClr>
                <a:schemeClr val="tx1"/>
              </a:buClr>
              <a:buSzTx/>
              <a:buFont typeface="Wingdings" panose="05000000000000000000" pitchFamily="2" charset="2"/>
              <a:buChar char="Ø"/>
              <a:tabLst>
                <a:tab pos="0" algn="l"/>
              </a:tabLst>
              <a:defRPr/>
            </a:pPr>
            <a:r>
              <a:rPr kumimoji="0" lang="fr-FR" sz="1600" b="1" i="0" u="none" strike="noStrike" kern="1200" cap="none" spc="-1" normalizeH="0" baseline="0" noProof="0" dirty="0">
                <a:ln>
                  <a:noFill/>
                </a:ln>
                <a:effectLst/>
                <a:uLnTx/>
                <a:uFillTx/>
                <a:latin typeface="Arial"/>
                <a:ea typeface="DejaVu Sans"/>
                <a:cs typeface="+mn-cs"/>
              </a:rPr>
              <a:t>Pour les formations non-sélectives (licences, PASS,LAS…)</a:t>
            </a:r>
            <a:r>
              <a:rPr kumimoji="0" lang="fr-FR" sz="1600" b="0" i="0" u="none" strike="noStrike" kern="1200" cap="none" spc="-1" normalizeH="0" baseline="0" noProof="0" dirty="0">
                <a:ln>
                  <a:noFill/>
                </a:ln>
                <a:effectLst/>
                <a:uLnTx/>
                <a:uFillTx/>
                <a:latin typeface="Arial"/>
                <a:ea typeface="DejaVu Sans"/>
                <a:cs typeface="+mn-cs"/>
              </a:rPr>
              <a:t>  :</a:t>
            </a:r>
            <a:endParaRPr lang="fr-FR" sz="1600" spc="-1" dirty="0">
              <a:latin typeface="Arial"/>
            </a:endParaRPr>
          </a:p>
          <a:p>
            <a:pPr marL="744390" lvl="2" indent="-285750" algn="just">
              <a:lnSpc>
                <a:spcPct val="80000"/>
              </a:lnSpc>
              <a:spcBef>
                <a:spcPts val="601"/>
              </a:spcBef>
              <a:spcAft>
                <a:spcPts val="601"/>
              </a:spcAft>
              <a:buClr>
                <a:schemeClr val="tx1"/>
              </a:buClr>
              <a:buFont typeface="Courier New" panose="02070309020205020404" pitchFamily="49" charset="0"/>
              <a:buChar char="o"/>
              <a:tabLst>
                <a:tab pos="0" algn="l"/>
              </a:tabLst>
            </a:pPr>
            <a:r>
              <a:rPr kumimoji="0" lang="fr-FR" sz="1600" b="0" i="0" u="none" strike="noStrike" kern="1200" cap="none" spc="-1" normalizeH="0" baseline="0" noProof="0" dirty="0">
                <a:ln>
                  <a:noFill/>
                </a:ln>
                <a:effectLst/>
                <a:uLnTx/>
                <a:uFillTx/>
                <a:latin typeface="Arial"/>
                <a:ea typeface="DejaVu Sans"/>
              </a:rPr>
              <a:t>Les lycéens peuvent faire des vœux pour les formations qui les intéressent dans leur académie ou en dehors </a:t>
            </a:r>
          </a:p>
          <a:p>
            <a:pPr marL="744390" lvl="2" indent="-285750" algn="just">
              <a:lnSpc>
                <a:spcPct val="80000"/>
              </a:lnSpc>
              <a:spcBef>
                <a:spcPts val="601"/>
              </a:spcBef>
              <a:spcAft>
                <a:spcPts val="601"/>
              </a:spcAft>
              <a:buClr>
                <a:schemeClr val="tx1"/>
              </a:buClr>
              <a:buFont typeface="Courier New" panose="02070309020205020404" pitchFamily="49" charset="0"/>
              <a:buChar char="o"/>
              <a:tabLst>
                <a:tab pos="0" algn="l"/>
              </a:tabLst>
            </a:pPr>
            <a:r>
              <a:rPr lang="fr-FR" sz="1600" spc="-1" dirty="0">
                <a:latin typeface="Arial"/>
                <a:ea typeface="DejaVu Sans"/>
              </a:rPr>
              <a:t>Toutefois cet accès se fait </a:t>
            </a:r>
            <a:r>
              <a:rPr lang="fr-FR" sz="1600" b="1" spc="-1" dirty="0">
                <a:latin typeface="Arial"/>
                <a:ea typeface="DejaVu Sans"/>
              </a:rPr>
              <a:t>dans la limite des capacités d’accueil</a:t>
            </a:r>
            <a:r>
              <a:rPr lang="fr-FR" sz="1600" spc="-1" dirty="0">
                <a:latin typeface="Arial"/>
                <a:ea typeface="DejaVu Sans"/>
              </a:rPr>
              <a:t>. </a:t>
            </a:r>
            <a:r>
              <a:rPr kumimoji="0" lang="fr-FR" sz="1600" b="0" i="0" u="none" strike="noStrike" kern="1200" cap="none" spc="0" normalizeH="0" baseline="0" noProof="0" dirty="0">
                <a:ln>
                  <a:noFill/>
                </a:ln>
                <a:solidFill>
                  <a:srgbClr val="000091"/>
                </a:solidFill>
                <a:effectLst/>
                <a:uLnTx/>
                <a:uFillTx/>
                <a:latin typeface="Arial"/>
              </a:rPr>
              <a:t>Un </a:t>
            </a:r>
            <a:r>
              <a:rPr kumimoji="0" lang="fr-FR" sz="1600" b="1" i="0" u="none" strike="noStrike" kern="1200" cap="none" spc="0" normalizeH="0" baseline="0" noProof="0" dirty="0">
                <a:ln>
                  <a:noFill/>
                </a:ln>
                <a:solidFill>
                  <a:srgbClr val="000091"/>
                </a:solidFill>
                <a:effectLst/>
                <a:uLnTx/>
                <a:uFillTx/>
                <a:latin typeface="Arial"/>
              </a:rPr>
              <a:t>secteur géographique prioritaire peut être défini </a:t>
            </a:r>
            <a:r>
              <a:rPr kumimoji="0" lang="fr-FR" sz="1600" b="0" i="0" u="none" strike="noStrike" kern="1200" cap="none" spc="0" normalizeH="0" baseline="0" noProof="0" dirty="0">
                <a:ln>
                  <a:noFill/>
                </a:ln>
                <a:solidFill>
                  <a:srgbClr val="000091"/>
                </a:solidFill>
                <a:effectLst/>
                <a:uLnTx/>
                <a:uFillTx/>
                <a:latin typeface="Arial"/>
              </a:rPr>
              <a:t>(généralement l’académie) et un pourcentage maximum de candidats hors secteur fixé par le recteur. Si le nombre de demandes reçues est supérieur au nombre de places disponibles (filières les plus demandées) : les demandes sont ordonnées après étude des dossiers des candidats</a:t>
            </a:r>
          </a:p>
          <a:p>
            <a:pPr marL="744390" lvl="2" indent="-285750" algn="just">
              <a:lnSpc>
                <a:spcPct val="80000"/>
              </a:lnSpc>
              <a:spcBef>
                <a:spcPts val="601"/>
              </a:spcBef>
              <a:spcAft>
                <a:spcPts val="601"/>
              </a:spcAft>
              <a:buClr>
                <a:schemeClr val="tx1"/>
              </a:buClr>
              <a:buFont typeface="Courier New" panose="02070309020205020404" pitchFamily="49" charset="0"/>
              <a:buChar char="o"/>
              <a:tabLst>
                <a:tab pos="0" algn="l"/>
              </a:tabLst>
            </a:pPr>
            <a:endParaRPr kumimoji="0" lang="fr-FR" sz="1600" b="0" i="0" u="none" strike="noStrike" kern="1200" cap="none" spc="-1" normalizeH="0" baseline="0" noProof="0" dirty="0">
              <a:ln>
                <a:noFill/>
              </a:ln>
              <a:solidFill>
                <a:srgbClr val="000091"/>
              </a:solidFill>
              <a:effectLst/>
              <a:uLnTx/>
              <a:uFillTx/>
              <a:latin typeface="Arial"/>
            </a:endParaRPr>
          </a:p>
        </p:txBody>
      </p:sp>
      <p:sp>
        <p:nvSpPr>
          <p:cNvPr id="2" name="ZoneTexte 1">
            <a:extLst>
              <a:ext uri="{FF2B5EF4-FFF2-40B4-BE49-F238E27FC236}">
                <a16:creationId xmlns:a16="http://schemas.microsoft.com/office/drawing/2014/main" id="{846E03F3-D55C-F9FE-ED52-26DB9D2F92DE}"/>
              </a:ext>
            </a:extLst>
          </p:cNvPr>
          <p:cNvSpPr txBox="1"/>
          <p:nvPr/>
        </p:nvSpPr>
        <p:spPr>
          <a:xfrm>
            <a:off x="3131507" y="181342"/>
            <a:ext cx="515351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499"/>
              </a:spcAft>
              <a:buClrTx/>
              <a:buSzTx/>
              <a:buFontTx/>
              <a:buNone/>
              <a:tabLst/>
              <a:defRPr/>
            </a:pPr>
            <a:r>
              <a:rPr kumimoji="0" lang="fr-FR" sz="2400" b="0" i="0" u="none" strike="noStrike" kern="1200" cap="none" spc="0" normalizeH="0" baseline="0" noProof="0" dirty="0">
                <a:ln>
                  <a:noFill/>
                </a:ln>
                <a:solidFill>
                  <a:srgbClr val="0070C0"/>
                </a:solidFill>
                <a:effectLst/>
                <a:uLnTx/>
                <a:uFillTx/>
                <a:latin typeface="Arial"/>
                <a:ea typeface="+mn-ea"/>
                <a:cs typeface="+mn-cs"/>
              </a:rPr>
              <a:t>Focus sur le secteur géographique</a:t>
            </a:r>
          </a:p>
        </p:txBody>
      </p:sp>
    </p:spTree>
    <p:extLst>
      <p:ext uri="{BB962C8B-B14F-4D97-AF65-F5344CB8AC3E}">
        <p14:creationId xmlns:p14="http://schemas.microsoft.com/office/powerpoint/2010/main" val="3655915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0" name="CustomShape 1"/>
          <p:cNvSpPr/>
          <p:nvPr/>
        </p:nvSpPr>
        <p:spPr>
          <a:xfrm>
            <a:off x="360000" y="900000"/>
            <a:ext cx="8422560" cy="71856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marL="0" marR="0" lvl="0" indent="0" algn="l" defTabSz="914400" rtl="0" eaLnBrk="1" fontAlgn="auto" latinLnBrk="0" hangingPunct="1">
              <a:lnSpc>
                <a:spcPct val="90000"/>
              </a:lnSpc>
              <a:spcBef>
                <a:spcPts val="0"/>
              </a:spcBef>
              <a:spcAft>
                <a:spcPts val="0"/>
              </a:spcAft>
              <a:buClrTx/>
              <a:buSzTx/>
              <a:buFontTx/>
              <a:buNone/>
              <a:tabLst>
                <a:tab pos="408240" algn="l"/>
              </a:tabLst>
              <a:defRPr/>
            </a:pPr>
            <a:endParaRPr kumimoji="0" lang="fr-FR" sz="2400" b="0" i="0" u="none" strike="noStrike" kern="1200" cap="none" spc="-1" normalizeH="0" baseline="0" noProof="0" dirty="0">
              <a:ln>
                <a:noFill/>
              </a:ln>
              <a:solidFill>
                <a:srgbClr val="000091"/>
              </a:solidFill>
              <a:effectLst/>
              <a:uLnTx/>
              <a:uFillTx/>
              <a:latin typeface="Arial"/>
              <a:ea typeface="+mn-ea"/>
              <a:cs typeface="+mn-cs"/>
            </a:endParaRPr>
          </a:p>
        </p:txBody>
      </p:sp>
      <p:sp>
        <p:nvSpPr>
          <p:cNvPr id="371" name="CustomShape 2"/>
          <p:cNvSpPr/>
          <p:nvPr/>
        </p:nvSpPr>
        <p:spPr>
          <a:xfrm>
            <a:off x="250521" y="900000"/>
            <a:ext cx="8640759" cy="373788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marL="0" marR="0" lvl="0" indent="0" algn="ctr" defTabSz="914400" rtl="0" eaLnBrk="1" fontAlgn="auto" latinLnBrk="0" hangingPunct="1">
              <a:lnSpc>
                <a:spcPct val="100000"/>
              </a:lnSpc>
              <a:spcBef>
                <a:spcPts val="601"/>
              </a:spcBef>
              <a:spcAft>
                <a:spcPts val="601"/>
              </a:spcAft>
              <a:buClrTx/>
              <a:buSzTx/>
              <a:buFontTx/>
              <a:buNone/>
              <a:tabLst>
                <a:tab pos="0" algn="l"/>
              </a:tabLst>
              <a:defRPr/>
            </a:pPr>
            <a:endParaRPr kumimoji="0" lang="fr-FR" sz="1600" b="1" i="0" u="none" strike="noStrike" kern="1200" cap="none" spc="-1" normalizeH="0" baseline="0" noProof="0" dirty="0">
              <a:ln>
                <a:noFill/>
              </a:ln>
              <a:effectLst/>
              <a:uLnTx/>
              <a:uFillTx/>
              <a:latin typeface="Arial"/>
              <a:ea typeface="DejaVu Sans"/>
              <a:cs typeface="+mn-cs"/>
            </a:endParaRPr>
          </a:p>
          <a:p>
            <a:pPr marL="0" marR="0" lvl="0" indent="0" algn="l" defTabSz="914400" rtl="0" eaLnBrk="1" fontAlgn="auto" latinLnBrk="0" hangingPunct="1">
              <a:lnSpc>
                <a:spcPct val="100000"/>
              </a:lnSpc>
              <a:spcBef>
                <a:spcPts val="0"/>
              </a:spcBef>
              <a:spcAft>
                <a:spcPts val="499"/>
              </a:spcAft>
              <a:buClrTx/>
              <a:buSzTx/>
              <a:buFontTx/>
              <a:buNone/>
              <a:tabLst>
                <a:tab pos="0" algn="l"/>
              </a:tabLst>
              <a:defRPr/>
            </a:pPr>
            <a:r>
              <a:rPr kumimoji="0" lang="fr-FR" sz="1600" b="1" i="0" u="none" strike="noStrike" kern="1200" cap="none" spc="-1" normalizeH="0" baseline="0" noProof="0" dirty="0">
                <a:ln>
                  <a:noFill/>
                </a:ln>
                <a:effectLst/>
                <a:uLnTx/>
                <a:uFillTx/>
                <a:latin typeface="Arial"/>
                <a:ea typeface="DejaVu Sans"/>
                <a:cs typeface="+mn-cs"/>
              </a:rPr>
              <a:t>Secteur géographique Ile-de-France </a:t>
            </a:r>
            <a:r>
              <a:rPr kumimoji="0" lang="fr-FR" sz="1600" b="0" i="0" u="none" strike="noStrike" kern="1200" cap="none" spc="-1" normalizeH="0" baseline="0" noProof="0" dirty="0">
                <a:ln>
                  <a:noFill/>
                </a:ln>
                <a:effectLst/>
                <a:uLnTx/>
                <a:uFillTx/>
                <a:latin typeface="Arial"/>
                <a:ea typeface="DejaVu Sans"/>
                <a:cs typeface="+mn-cs"/>
              </a:rPr>
              <a:t>: il n’est fait </a:t>
            </a:r>
            <a:r>
              <a:rPr kumimoji="0" lang="fr-FR" sz="1600" b="1" i="0" u="none" strike="noStrike" kern="1200" cap="none" spc="-1" normalizeH="0" baseline="0" noProof="0" dirty="0">
                <a:ln>
                  <a:noFill/>
                </a:ln>
                <a:effectLst/>
                <a:uLnTx/>
                <a:uFillTx/>
                <a:latin typeface="Arial"/>
                <a:ea typeface="DejaVu Sans"/>
                <a:cs typeface="+mn-cs"/>
              </a:rPr>
              <a:t>aucune distinction </a:t>
            </a:r>
            <a:r>
              <a:rPr kumimoji="0" lang="fr-FR" sz="1600" b="0" i="0" u="none" strike="noStrike" kern="1200" cap="none" spc="-1" normalizeH="0" baseline="0" noProof="0" dirty="0">
                <a:ln>
                  <a:noFill/>
                </a:ln>
                <a:effectLst/>
                <a:uLnTx/>
                <a:uFillTx/>
                <a:latin typeface="Arial"/>
                <a:ea typeface="DejaVu Sans"/>
                <a:cs typeface="+mn-cs"/>
              </a:rPr>
              <a:t>entre les 3 académies de Créteil, Paris et Versailles. </a:t>
            </a:r>
            <a:endParaRPr kumimoji="0" lang="fr-FR" sz="1600" b="0" i="0" u="none" strike="noStrike" kern="1200" cap="none" spc="-1" normalizeH="0" baseline="0" noProof="0" dirty="0">
              <a:ln>
                <a:noFill/>
              </a:ln>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499"/>
              </a:spcAft>
              <a:buClrTx/>
              <a:buSzTx/>
              <a:buFontTx/>
              <a:buNone/>
              <a:tabLst>
                <a:tab pos="0" algn="l"/>
              </a:tabLst>
              <a:defRPr/>
            </a:pPr>
            <a:endParaRPr kumimoji="0" lang="fr-FR" sz="1600" b="0" i="0" u="none" strike="noStrike" kern="1200" cap="none" spc="-1" normalizeH="0" baseline="0" noProof="0" dirty="0">
              <a:ln>
                <a:noFill/>
              </a:ln>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499"/>
              </a:spcAft>
              <a:buClrTx/>
              <a:buSzTx/>
              <a:buFontTx/>
              <a:buNone/>
              <a:tabLst>
                <a:tab pos="0" algn="l"/>
              </a:tabLst>
              <a:defRPr/>
            </a:pPr>
            <a:r>
              <a:rPr kumimoji="0" lang="fr-FR" sz="1600" b="1" i="0" u="none" strike="noStrike" kern="1200" cap="none" spc="-1" normalizeH="0" baseline="0" noProof="0" dirty="0">
                <a:ln>
                  <a:noFill/>
                </a:ln>
                <a:effectLst/>
                <a:uLnTx/>
                <a:uFillTx/>
                <a:latin typeface="Arial"/>
                <a:ea typeface="DejaVu Sans"/>
                <a:cs typeface="+mn-cs"/>
              </a:rPr>
              <a:t>Par exception, sont considérés comme « résidant dans l’académie » où se situe la licence demandée :</a:t>
            </a:r>
            <a:endParaRPr kumimoji="0" lang="fr-FR" sz="1600" b="0" i="0" u="none" strike="noStrike" kern="1200" cap="none" spc="-1" normalizeH="0" baseline="0" noProof="0" dirty="0">
              <a:ln>
                <a:noFill/>
              </a:ln>
              <a:effectLst/>
              <a:uLnTx/>
              <a:uFillTx/>
              <a:latin typeface="Arial"/>
              <a:ea typeface="+mn-ea"/>
              <a:cs typeface="+mn-cs"/>
            </a:endParaRPr>
          </a:p>
          <a:p>
            <a:pPr marL="285750" marR="0" lvl="0" indent="-285750" algn="just" defTabSz="914400" rtl="0" eaLnBrk="1" fontAlgn="auto" latinLnBrk="0" hangingPunct="1">
              <a:lnSpc>
                <a:spcPct val="100000"/>
              </a:lnSpc>
              <a:spcBef>
                <a:spcPts val="0"/>
              </a:spcBef>
              <a:spcAft>
                <a:spcPts val="499"/>
              </a:spcAft>
              <a:buClrTx/>
              <a:buSzTx/>
              <a:buFont typeface="Wingdings" panose="05000000000000000000" pitchFamily="2" charset="2"/>
              <a:buChar char="Ø"/>
              <a:tabLst>
                <a:tab pos="0" algn="l"/>
              </a:tabLst>
              <a:defRPr/>
            </a:pPr>
            <a:r>
              <a:rPr kumimoji="0" lang="fr-FR" sz="1600" b="0" i="0" u="none" strike="noStrike" kern="1200" cap="none" spc="-1" normalizeH="0" baseline="0" noProof="0" dirty="0">
                <a:ln>
                  <a:noFill/>
                </a:ln>
                <a:effectLst/>
                <a:uLnTx/>
                <a:uFillTx/>
                <a:latin typeface="Arial"/>
                <a:ea typeface="DejaVu Sans"/>
                <a:cs typeface="+mn-cs"/>
              </a:rPr>
              <a:t>Les candidats qui souhaitent accéder à une mention de licence qui n’est pas dispensée dans leur académie de résidence </a:t>
            </a:r>
            <a:endParaRPr lang="fr-FR" sz="1600" spc="-1" dirty="0">
              <a:latin typeface="Arial"/>
            </a:endParaRPr>
          </a:p>
          <a:p>
            <a:pPr marL="285750" marR="0" lvl="0" indent="-285750" algn="just" defTabSz="914400" rtl="0" eaLnBrk="1" fontAlgn="auto" latinLnBrk="0" hangingPunct="1">
              <a:lnSpc>
                <a:spcPct val="100000"/>
              </a:lnSpc>
              <a:spcBef>
                <a:spcPts val="0"/>
              </a:spcBef>
              <a:spcAft>
                <a:spcPts val="499"/>
              </a:spcAft>
              <a:buClrTx/>
              <a:buSzTx/>
              <a:buFont typeface="Wingdings" panose="05000000000000000000" pitchFamily="2" charset="2"/>
              <a:buChar char="Ø"/>
              <a:tabLst>
                <a:tab pos="0" algn="l"/>
              </a:tabLst>
              <a:defRPr/>
            </a:pPr>
            <a:r>
              <a:rPr kumimoji="0" lang="fr-FR" sz="1600" b="0" i="0" u="none" strike="noStrike" kern="1200" cap="none" spc="-1" normalizeH="0" baseline="0" noProof="0" dirty="0">
                <a:ln>
                  <a:noFill/>
                </a:ln>
                <a:effectLst/>
                <a:uLnTx/>
                <a:uFillTx/>
                <a:latin typeface="Arial"/>
                <a:ea typeface="DejaVu Sans"/>
                <a:cs typeface="+mn-cs"/>
              </a:rPr>
              <a:t>Les candidats ressortissants français ou ressortissants d’un État membre de l’Union européenne qui sont établis hors de France </a:t>
            </a:r>
            <a:endParaRPr lang="fr-FR" sz="1600" spc="-1" dirty="0">
              <a:latin typeface="Arial"/>
            </a:endParaRPr>
          </a:p>
          <a:p>
            <a:pPr marL="285750" marR="0" lvl="0" indent="-285750" algn="just" defTabSz="914400" rtl="0" eaLnBrk="1" fontAlgn="auto" latinLnBrk="0" hangingPunct="1">
              <a:lnSpc>
                <a:spcPct val="100000"/>
              </a:lnSpc>
              <a:spcBef>
                <a:spcPts val="0"/>
              </a:spcBef>
              <a:spcAft>
                <a:spcPts val="499"/>
              </a:spcAft>
              <a:buClrTx/>
              <a:buSzTx/>
              <a:buFont typeface="Wingdings" panose="05000000000000000000" pitchFamily="2" charset="2"/>
              <a:buChar char="Ø"/>
              <a:tabLst>
                <a:tab pos="0" algn="l"/>
              </a:tabLst>
              <a:defRPr/>
            </a:pPr>
            <a:r>
              <a:rPr kumimoji="0" lang="fr-FR" sz="1600" b="0" i="0" u="none" strike="noStrike" kern="1200" cap="none" spc="-1" normalizeH="0" baseline="0" noProof="0" dirty="0">
                <a:ln>
                  <a:noFill/>
                </a:ln>
                <a:effectLst/>
                <a:uLnTx/>
                <a:uFillTx/>
                <a:latin typeface="Arial"/>
                <a:ea typeface="DejaVu Sans"/>
                <a:cs typeface="+mn-cs"/>
              </a:rPr>
              <a:t>Les candidats préparant ou ayant obtenu le baccalauréat français au cours de l’année scolaire dans un centre d’examen à l’étranger</a:t>
            </a:r>
            <a:endParaRPr kumimoji="0" lang="fr-FR" sz="1600" b="0" i="0" u="none" strike="noStrike" kern="1200" cap="none" spc="-1" normalizeH="0" baseline="0" noProof="0" dirty="0">
              <a:ln>
                <a:noFill/>
              </a:ln>
              <a:effectLst/>
              <a:uLnTx/>
              <a:uFillTx/>
              <a:latin typeface="Arial"/>
              <a:ea typeface="+mn-ea"/>
              <a:cs typeface="+mn-cs"/>
            </a:endParaRPr>
          </a:p>
        </p:txBody>
      </p:sp>
      <p:sp>
        <p:nvSpPr>
          <p:cNvPr id="2" name="ZoneTexte 1">
            <a:extLst>
              <a:ext uri="{FF2B5EF4-FFF2-40B4-BE49-F238E27FC236}">
                <a16:creationId xmlns:a16="http://schemas.microsoft.com/office/drawing/2014/main" id="{846E03F3-D55C-F9FE-ED52-26DB9D2F92DE}"/>
              </a:ext>
            </a:extLst>
          </p:cNvPr>
          <p:cNvSpPr txBox="1"/>
          <p:nvPr/>
        </p:nvSpPr>
        <p:spPr>
          <a:xfrm>
            <a:off x="3131507" y="181342"/>
            <a:ext cx="515351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499"/>
              </a:spcAft>
              <a:buClrTx/>
              <a:buSzTx/>
              <a:buFontTx/>
              <a:buNone/>
              <a:tabLst/>
              <a:defRPr/>
            </a:pPr>
            <a:r>
              <a:rPr kumimoji="0" lang="fr-FR" sz="2400" b="0" i="0" u="none" strike="noStrike" kern="1200" cap="none" spc="0" normalizeH="0" baseline="0" noProof="0" dirty="0">
                <a:ln>
                  <a:noFill/>
                </a:ln>
                <a:solidFill>
                  <a:srgbClr val="0070C0"/>
                </a:solidFill>
                <a:effectLst/>
                <a:uLnTx/>
                <a:uFillTx/>
                <a:latin typeface="Arial"/>
                <a:ea typeface="+mn-ea"/>
                <a:cs typeface="+mn-cs"/>
              </a:rPr>
              <a:t>Focus sur le secteur géographique</a:t>
            </a:r>
          </a:p>
        </p:txBody>
      </p:sp>
    </p:spTree>
    <p:extLst>
      <p:ext uri="{BB962C8B-B14F-4D97-AF65-F5344CB8AC3E}">
        <p14:creationId xmlns:p14="http://schemas.microsoft.com/office/powerpoint/2010/main" val="3636024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CustomShape 1"/>
          <p:cNvSpPr/>
          <p:nvPr/>
        </p:nvSpPr>
        <p:spPr>
          <a:xfrm>
            <a:off x="360000" y="900000"/>
            <a:ext cx="8422560" cy="71856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90000"/>
              </a:lnSpc>
              <a:tabLst>
                <a:tab pos="408240" algn="l"/>
              </a:tabLst>
            </a:pPr>
            <a:endParaRPr lang="fr-FR" sz="2400" b="0" strike="noStrike" spc="-1" dirty="0">
              <a:latin typeface="Arial"/>
            </a:endParaRPr>
          </a:p>
        </p:txBody>
      </p:sp>
      <p:sp>
        <p:nvSpPr>
          <p:cNvPr id="379" name="CustomShape 2"/>
          <p:cNvSpPr/>
          <p:nvPr/>
        </p:nvSpPr>
        <p:spPr>
          <a:xfrm>
            <a:off x="250521" y="900000"/>
            <a:ext cx="8532039" cy="3897468"/>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spcBef>
                <a:spcPts val="320"/>
              </a:spcBef>
              <a:tabLst>
                <a:tab pos="0" algn="l"/>
              </a:tabLst>
            </a:pPr>
            <a:r>
              <a:rPr lang="fr-FR" sz="1600" b="1" strike="noStrike" spc="-1" dirty="0">
                <a:latin typeface="Arial"/>
                <a:ea typeface="DejaVu Sans"/>
              </a:rPr>
              <a:t>Un lycéen peut demander une césure directement après le bac </a:t>
            </a:r>
            <a:r>
              <a:rPr lang="fr-FR" sz="1600" b="0" strike="noStrike" spc="-1" dirty="0">
                <a:latin typeface="Arial"/>
                <a:ea typeface="DejaVu Sans"/>
              </a:rPr>
              <a:t>: </a:t>
            </a:r>
            <a:r>
              <a:rPr lang="fr-FR" sz="1600" b="0" strike="noStrike" spc="-1" dirty="0">
                <a:solidFill>
                  <a:srgbClr val="51BAAA"/>
                </a:solidFill>
                <a:latin typeface="Arial"/>
                <a:ea typeface="DejaVu Sans"/>
              </a:rPr>
              <a:t>possibilité de suspendre temporairement une formation afin d’acquérir une expérience utile pour son projet de formation (partir à l’étranger, réaliser un projet associatif, entrepreneurial, etc…)</a:t>
            </a:r>
            <a:endParaRPr lang="fr-FR" sz="1600" b="0" strike="noStrike" spc="-1" dirty="0">
              <a:solidFill>
                <a:srgbClr val="51BAAA"/>
              </a:solidFill>
              <a:latin typeface="Arial"/>
            </a:endParaRPr>
          </a:p>
          <a:p>
            <a:pPr>
              <a:lnSpc>
                <a:spcPct val="100000"/>
              </a:lnSpc>
              <a:spcBef>
                <a:spcPts val="181"/>
              </a:spcBef>
              <a:tabLst>
                <a:tab pos="0" algn="l"/>
              </a:tabLst>
            </a:pPr>
            <a:endParaRPr lang="fr-FR" sz="1600" b="0" strike="noStrike" spc="-1" dirty="0">
              <a:latin typeface="Arial"/>
            </a:endParaRPr>
          </a:p>
          <a:p>
            <a:pPr marL="744390" lvl="1" indent="-285750">
              <a:lnSpc>
                <a:spcPct val="100000"/>
              </a:lnSpc>
              <a:spcBef>
                <a:spcPts val="281"/>
              </a:spcBef>
              <a:buClr>
                <a:schemeClr val="tx1"/>
              </a:buClr>
              <a:buFont typeface="Wingdings" panose="05000000000000000000" pitchFamily="2" charset="2"/>
              <a:buChar char="Ø"/>
              <a:tabLst>
                <a:tab pos="0" algn="l"/>
              </a:tabLst>
            </a:pPr>
            <a:r>
              <a:rPr lang="fr-FR" sz="1600" b="0" strike="noStrike" spc="-1">
                <a:latin typeface="Arial"/>
                <a:ea typeface="DejaVu Sans"/>
              </a:rPr>
              <a:t>Durée de la </a:t>
            </a:r>
            <a:r>
              <a:rPr lang="fr-FR" sz="1600" b="0" strike="noStrike" spc="-1" dirty="0">
                <a:latin typeface="Arial"/>
                <a:ea typeface="DejaVu Sans"/>
              </a:rPr>
              <a:t>césure : d’un semestre à une année universitaire </a:t>
            </a:r>
            <a:endParaRPr lang="fr-FR" sz="1600" spc="-1" dirty="0">
              <a:latin typeface="Arial"/>
              <a:ea typeface="DejaVu Sans"/>
            </a:endParaRPr>
          </a:p>
          <a:p>
            <a:pPr marL="744390" lvl="1" indent="-285750">
              <a:lnSpc>
                <a:spcPct val="100000"/>
              </a:lnSpc>
              <a:spcBef>
                <a:spcPts val="281"/>
              </a:spcBef>
              <a:buClr>
                <a:schemeClr val="tx1"/>
              </a:buClr>
              <a:buFont typeface="Wingdings" panose="05000000000000000000" pitchFamily="2" charset="2"/>
              <a:buChar char="Ø"/>
              <a:tabLst>
                <a:tab pos="0" algn="l"/>
              </a:tabLst>
            </a:pPr>
            <a:r>
              <a:rPr lang="fr-FR" sz="1600" b="1" strike="noStrike" spc="-1" dirty="0">
                <a:latin typeface="Arial"/>
                <a:ea typeface="DejaVu Sans"/>
              </a:rPr>
              <a:t>Demande de césure à signaler lors de la saisie des vœux sur </a:t>
            </a:r>
            <a:r>
              <a:rPr lang="fr-FR" sz="1600" b="1" strike="noStrike" spc="-1" dirty="0" err="1">
                <a:latin typeface="Arial"/>
                <a:ea typeface="DejaVu Sans"/>
              </a:rPr>
              <a:t>Parcoursup</a:t>
            </a:r>
            <a:r>
              <a:rPr lang="fr-FR" sz="1600" b="1" strike="noStrike" spc="-1" dirty="0">
                <a:latin typeface="Arial"/>
                <a:ea typeface="DejaVu Sans"/>
              </a:rPr>
              <a:t> </a:t>
            </a:r>
            <a:r>
              <a:rPr lang="fr-FR" sz="1600" b="0" strike="noStrike" spc="-1" dirty="0">
                <a:solidFill>
                  <a:srgbClr val="51BAAA"/>
                </a:solidFill>
                <a:latin typeface="Arial"/>
                <a:ea typeface="DejaVu Sans"/>
              </a:rPr>
              <a:t>(en cochant la case « césure »)</a:t>
            </a:r>
            <a:endParaRPr lang="fr-FR" sz="1600" spc="-1" dirty="0">
              <a:solidFill>
                <a:srgbClr val="51BAAA"/>
              </a:solidFill>
              <a:latin typeface="Arial"/>
            </a:endParaRPr>
          </a:p>
          <a:p>
            <a:pPr marL="744390" lvl="1" indent="-285750">
              <a:lnSpc>
                <a:spcPct val="100000"/>
              </a:lnSpc>
              <a:spcBef>
                <a:spcPts val="281"/>
              </a:spcBef>
              <a:buClr>
                <a:schemeClr val="tx1"/>
              </a:buClr>
              <a:buFont typeface="Wingdings" panose="05000000000000000000" pitchFamily="2" charset="2"/>
              <a:buChar char="Ø"/>
              <a:tabLst>
                <a:tab pos="0" algn="l"/>
              </a:tabLst>
            </a:pPr>
            <a:r>
              <a:rPr lang="fr-FR" sz="1600" b="1" strike="noStrike" spc="-1" dirty="0">
                <a:latin typeface="Arial"/>
                <a:ea typeface="DejaVu Sans"/>
              </a:rPr>
              <a:t>L’établissement prend connaissance de la demande de césure après que le lycéen a accepté définitivement la proposition d’admission &gt; </a:t>
            </a:r>
            <a:r>
              <a:rPr lang="fr-FR" sz="1600" b="0" strike="noStrike" spc="-1" dirty="0">
                <a:solidFill>
                  <a:srgbClr val="51BAAA"/>
                </a:solidFill>
                <a:latin typeface="Arial"/>
                <a:ea typeface="DejaVu Sans"/>
              </a:rPr>
              <a:t>Le lycéen contacte la formation pour s’y inscrire et savoir comment déposer sa demande de césure</a:t>
            </a:r>
            <a:endParaRPr lang="fr-FR" sz="1600" spc="-1" dirty="0">
              <a:solidFill>
                <a:srgbClr val="51BAAA"/>
              </a:solidFill>
              <a:latin typeface="Arial"/>
            </a:endParaRPr>
          </a:p>
          <a:p>
            <a:pPr marL="744390" lvl="1" indent="-285750">
              <a:lnSpc>
                <a:spcPct val="100000"/>
              </a:lnSpc>
              <a:spcBef>
                <a:spcPts val="281"/>
              </a:spcBef>
              <a:buClr>
                <a:schemeClr val="tx1"/>
              </a:buClr>
              <a:buFont typeface="Wingdings" panose="05000000000000000000" pitchFamily="2" charset="2"/>
              <a:buChar char="Ø"/>
              <a:tabLst>
                <a:tab pos="0" algn="l"/>
              </a:tabLst>
            </a:pPr>
            <a:r>
              <a:rPr lang="fr-FR" sz="1600" b="1" strike="noStrike" spc="-1" dirty="0">
                <a:latin typeface="Arial"/>
                <a:ea typeface="DejaVu Sans"/>
              </a:rPr>
              <a:t>La césure n’est pas accordée de droit</a:t>
            </a:r>
            <a:r>
              <a:rPr lang="fr-FR" sz="1600" b="0" strike="noStrike" spc="-1" dirty="0">
                <a:latin typeface="Arial"/>
                <a:ea typeface="DejaVu Sans"/>
              </a:rPr>
              <a:t> : </a:t>
            </a:r>
            <a:r>
              <a:rPr lang="fr-FR" sz="1600" b="0" strike="noStrike" spc="-1" dirty="0">
                <a:solidFill>
                  <a:srgbClr val="51BAAA"/>
                </a:solidFill>
                <a:latin typeface="Arial"/>
                <a:ea typeface="DejaVu Sans"/>
              </a:rPr>
              <a:t>une lettre de motivation précisant les objectifs et le projet envisagés pour cette césure doit être adressée au président ou directeur de l’établissement</a:t>
            </a:r>
            <a:endParaRPr lang="fr-FR" sz="1600" spc="-1" dirty="0">
              <a:solidFill>
                <a:srgbClr val="51BAAA"/>
              </a:solidFill>
              <a:latin typeface="Arial"/>
            </a:endParaRPr>
          </a:p>
          <a:p>
            <a:pPr marL="744390" lvl="1" indent="-285750">
              <a:lnSpc>
                <a:spcPct val="100000"/>
              </a:lnSpc>
              <a:spcBef>
                <a:spcPts val="281"/>
              </a:spcBef>
              <a:buClr>
                <a:schemeClr val="tx1"/>
              </a:buClr>
              <a:buFont typeface="Wingdings" panose="05000000000000000000" pitchFamily="2" charset="2"/>
              <a:buChar char="Ø"/>
              <a:tabLst>
                <a:tab pos="0" algn="l"/>
              </a:tabLst>
            </a:pPr>
            <a:r>
              <a:rPr lang="fr-FR" sz="1600" b="1" strike="noStrike" spc="-1" dirty="0">
                <a:latin typeface="Arial"/>
                <a:ea typeface="DejaVu Sans"/>
              </a:rPr>
              <a:t>A l’issue de la césure, l’étudiant pourra réintégrer la formation s’il le souhaite sans repasser par </a:t>
            </a:r>
            <a:r>
              <a:rPr lang="fr-FR" sz="1600" b="1" strike="noStrike" spc="-1" dirty="0" err="1">
                <a:latin typeface="Arial"/>
                <a:ea typeface="DejaVu Sans"/>
              </a:rPr>
              <a:t>Parcoursup</a:t>
            </a:r>
            <a:endParaRPr lang="fr-FR" sz="1600" b="0" strike="noStrike" spc="-1" dirty="0">
              <a:latin typeface="Arial"/>
            </a:endParaRPr>
          </a:p>
          <a:p>
            <a:pPr>
              <a:lnSpc>
                <a:spcPct val="100000"/>
              </a:lnSpc>
              <a:spcAft>
                <a:spcPts val="499"/>
              </a:spcAft>
              <a:tabLst>
                <a:tab pos="0" algn="l"/>
              </a:tabLst>
            </a:pPr>
            <a:endParaRPr lang="fr-FR" sz="1400" b="0" strike="noStrike" spc="-1" dirty="0">
              <a:latin typeface="Arial"/>
            </a:endParaRPr>
          </a:p>
        </p:txBody>
      </p:sp>
      <p:sp>
        <p:nvSpPr>
          <p:cNvPr id="3" name="ZoneTexte 2">
            <a:extLst>
              <a:ext uri="{FF2B5EF4-FFF2-40B4-BE49-F238E27FC236}">
                <a16:creationId xmlns:a16="http://schemas.microsoft.com/office/drawing/2014/main" id="{54519A22-4E3B-E3B2-4E35-E362218C0945}"/>
              </a:ext>
            </a:extLst>
          </p:cNvPr>
          <p:cNvSpPr txBox="1"/>
          <p:nvPr/>
        </p:nvSpPr>
        <p:spPr>
          <a:xfrm>
            <a:off x="3845489" y="175364"/>
            <a:ext cx="454068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499"/>
              </a:spcAft>
              <a:buClrTx/>
              <a:buSzTx/>
              <a:buFontTx/>
              <a:buNone/>
              <a:tabLst/>
              <a:defRPr/>
            </a:pPr>
            <a:r>
              <a:rPr kumimoji="0" lang="fr-FR" sz="2400" b="0" i="0" u="none" strike="noStrike" kern="1200" cap="none" spc="0" normalizeH="0" baseline="0" noProof="0" dirty="0">
                <a:ln>
                  <a:noFill/>
                </a:ln>
                <a:solidFill>
                  <a:srgbClr val="0070C0"/>
                </a:solidFill>
                <a:effectLst/>
                <a:uLnTx/>
                <a:uFillTx/>
                <a:latin typeface="Arial"/>
                <a:ea typeface="+mn-ea"/>
                <a:cs typeface="+mn-cs"/>
              </a:rPr>
              <a:t>Focus sur l’année de césure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CustomShape 2"/>
          <p:cNvSpPr/>
          <p:nvPr/>
        </p:nvSpPr>
        <p:spPr>
          <a:xfrm>
            <a:off x="304800" y="906585"/>
            <a:ext cx="8638003" cy="3158078"/>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marL="0" marR="0" lvl="0" indent="0" algn="l" defTabSz="914400" rtl="0" eaLnBrk="1" fontAlgn="auto" latinLnBrk="0" hangingPunct="1">
              <a:lnSpc>
                <a:spcPct val="100000"/>
              </a:lnSpc>
              <a:spcBef>
                <a:spcPts val="400"/>
              </a:spcBef>
              <a:spcAft>
                <a:spcPts val="0"/>
              </a:spcAft>
              <a:buClrTx/>
              <a:buSzTx/>
              <a:buFontTx/>
              <a:buNone/>
              <a:tabLst>
                <a:tab pos="0" algn="l"/>
              </a:tabLst>
              <a:defRPr/>
            </a:pPr>
            <a:r>
              <a:rPr kumimoji="0" lang="fr-FR" sz="1600" b="1" i="0" u="none" strike="noStrike" kern="1200" cap="none" spc="-1" normalizeH="0" baseline="0" noProof="0" dirty="0">
                <a:ln>
                  <a:noFill/>
                </a:ln>
                <a:effectLst/>
                <a:uLnTx/>
                <a:uFillTx/>
                <a:latin typeface="Arial"/>
                <a:ea typeface="DejaVu Sans"/>
                <a:cs typeface="+mn-cs"/>
              </a:rPr>
              <a:t>Pour que les vœux saisis deviennent définitifs sur </a:t>
            </a:r>
            <a:r>
              <a:rPr kumimoji="0" lang="fr-FR" sz="1600" b="1" i="0" u="none" strike="noStrike" kern="1200" cap="none" spc="-1" normalizeH="0" baseline="0" noProof="0" dirty="0" err="1">
                <a:ln>
                  <a:noFill/>
                </a:ln>
                <a:effectLst/>
                <a:uLnTx/>
                <a:uFillTx/>
                <a:latin typeface="Arial"/>
                <a:ea typeface="DejaVu Sans"/>
                <a:cs typeface="+mn-cs"/>
              </a:rPr>
              <a:t>Parcoursup</a:t>
            </a:r>
            <a:r>
              <a:rPr kumimoji="0" lang="fr-FR" sz="1600" b="1" i="0" u="none" strike="noStrike" kern="1200" cap="none" spc="-1" normalizeH="0" baseline="0" noProof="0" dirty="0">
                <a:ln>
                  <a:noFill/>
                </a:ln>
                <a:effectLst/>
                <a:uLnTx/>
                <a:uFillTx/>
                <a:latin typeface="Arial"/>
                <a:ea typeface="DejaVu Sans"/>
                <a:cs typeface="+mn-cs"/>
              </a:rPr>
              <a:t>, les lycéens doivent :</a:t>
            </a:r>
          </a:p>
          <a:p>
            <a:pPr marL="0" marR="0" lvl="0" indent="0" algn="l" defTabSz="914400" rtl="0" eaLnBrk="1" fontAlgn="auto" latinLnBrk="0" hangingPunct="1">
              <a:lnSpc>
                <a:spcPct val="100000"/>
              </a:lnSpc>
              <a:spcBef>
                <a:spcPts val="400"/>
              </a:spcBef>
              <a:spcAft>
                <a:spcPts val="0"/>
              </a:spcAft>
              <a:buClrTx/>
              <a:buSzTx/>
              <a:buFontTx/>
              <a:buNone/>
              <a:tabLst>
                <a:tab pos="0" algn="l"/>
              </a:tabLst>
              <a:defRPr/>
            </a:pPr>
            <a:endParaRPr kumimoji="0" lang="fr-FR" sz="1600" b="0" i="0" u="none" strike="noStrike" kern="1200" cap="none" spc="-1" normalizeH="0" baseline="0" noProof="0" dirty="0">
              <a:ln>
                <a:noFill/>
              </a:ln>
              <a:effectLst/>
              <a:uLnTx/>
              <a:uFillTx/>
              <a:latin typeface="Arial"/>
              <a:ea typeface="+mn-ea"/>
              <a:cs typeface="+mn-cs"/>
            </a:endParaRPr>
          </a:p>
          <a:p>
            <a:pPr marL="343980" marR="0" lvl="0" indent="-342900" algn="l" defTabSz="914400" rtl="0" eaLnBrk="1" fontAlgn="auto" latinLnBrk="0" hangingPunct="1">
              <a:lnSpc>
                <a:spcPct val="100000"/>
              </a:lnSpc>
              <a:spcBef>
                <a:spcPts val="400"/>
              </a:spcBef>
              <a:spcAft>
                <a:spcPts val="0"/>
              </a:spcAft>
              <a:buClr>
                <a:schemeClr val="tx1"/>
              </a:buClr>
              <a:buSzTx/>
              <a:buFont typeface="Wingdings" panose="05000000000000000000" pitchFamily="2" charset="2"/>
              <a:buChar char="v"/>
              <a:tabLst>
                <a:tab pos="0" algn="l"/>
              </a:tabLst>
              <a:defRPr/>
            </a:pPr>
            <a:r>
              <a:rPr kumimoji="0" lang="fr-FR" sz="1600" b="1" i="0" u="none" strike="noStrike" kern="1200" cap="none" spc="-1" normalizeH="0" baseline="0" noProof="0" dirty="0">
                <a:ln>
                  <a:noFill/>
                </a:ln>
                <a:effectLst/>
                <a:uLnTx/>
                <a:uFillTx/>
                <a:latin typeface="Arial"/>
                <a:ea typeface="DejaVu Sans"/>
                <a:cs typeface="+mn-cs"/>
              </a:rPr>
              <a:t>Saisir </a:t>
            </a:r>
            <a:r>
              <a:rPr lang="fr-FR" sz="1600" b="1" spc="-1" dirty="0">
                <a:latin typeface="Arial"/>
                <a:ea typeface="DejaVu Sans"/>
              </a:rPr>
              <a:t>leur </a:t>
            </a:r>
            <a:r>
              <a:rPr kumimoji="0" lang="fr-FR" sz="1600" b="1" i="0" u="none" strike="noStrike" kern="1200" cap="none" spc="-1" normalizeH="0" baseline="0" noProof="0" dirty="0">
                <a:ln>
                  <a:noFill/>
                </a:ln>
                <a:effectLst/>
                <a:uLnTx/>
                <a:uFillTx/>
                <a:latin typeface="Arial"/>
                <a:ea typeface="DejaVu Sans"/>
                <a:cs typeface="+mn-cs"/>
              </a:rPr>
              <a:t>projet de formation motivé</a:t>
            </a:r>
            <a:r>
              <a:rPr kumimoji="0" lang="fr-FR" sz="1600" b="1" i="0" u="none" strike="noStrike" kern="1200" cap="none" spc="-1" normalizeH="0" baseline="0" noProof="0" dirty="0">
                <a:ln>
                  <a:noFill/>
                </a:ln>
                <a:solidFill>
                  <a:srgbClr val="51BAAA"/>
                </a:solidFill>
                <a:effectLst/>
                <a:uLnTx/>
                <a:uFillTx/>
                <a:latin typeface="Arial"/>
                <a:ea typeface="DejaVu Sans"/>
                <a:cs typeface="+mn-cs"/>
              </a:rPr>
              <a:t> </a:t>
            </a:r>
            <a:r>
              <a:rPr kumimoji="0" lang="fr-FR" sz="1600" b="0" i="0" u="none" strike="noStrike" kern="1200" cap="none" spc="-1" normalizeH="0" baseline="0" noProof="0" dirty="0">
                <a:ln>
                  <a:noFill/>
                </a:ln>
                <a:solidFill>
                  <a:srgbClr val="51BAAA"/>
                </a:solidFill>
                <a:effectLst/>
                <a:uLnTx/>
                <a:uFillTx/>
                <a:latin typeface="Arial"/>
                <a:ea typeface="DejaVu Sans"/>
                <a:cs typeface="+mn-cs"/>
              </a:rPr>
              <a:t>pour chaque vœu formulé</a:t>
            </a:r>
            <a:r>
              <a:rPr lang="fr-FR" sz="1600" spc="-1" dirty="0">
                <a:solidFill>
                  <a:srgbClr val="51BAAA"/>
                </a:solidFill>
                <a:latin typeface="Arial"/>
                <a:ea typeface="DejaVu Sans"/>
              </a:rPr>
              <a:t> </a:t>
            </a:r>
            <a:r>
              <a:rPr kumimoji="0" lang="fr-FR" sz="1600" b="0" i="0" u="none" strike="noStrike" kern="1200" cap="none" spc="-1" normalizeH="0" baseline="0" noProof="0" dirty="0">
                <a:ln>
                  <a:noFill/>
                </a:ln>
                <a:solidFill>
                  <a:srgbClr val="51BAAA"/>
                </a:solidFill>
                <a:effectLst/>
                <a:uLnTx/>
                <a:uFillTx/>
                <a:latin typeface="Arial"/>
                <a:ea typeface="DejaVu Sans"/>
                <a:cs typeface="+mn-cs"/>
              </a:rPr>
              <a:t>et </a:t>
            </a:r>
            <a:r>
              <a:rPr kumimoji="0" lang="fr-FR" sz="1600" b="1" i="0" u="none" strike="noStrike" kern="1200" cap="none" spc="-1" normalizeH="0" baseline="0" noProof="0" dirty="0">
                <a:ln>
                  <a:noFill/>
                </a:ln>
                <a:solidFill>
                  <a:srgbClr val="51BAAA"/>
                </a:solidFill>
                <a:effectLst/>
                <a:uLnTx/>
                <a:uFillTx/>
                <a:latin typeface="Arial"/>
                <a:ea typeface="DejaVu Sans"/>
                <a:cs typeface="+mn-cs"/>
              </a:rPr>
              <a:t>déposer les pièces complémentaires </a:t>
            </a:r>
            <a:r>
              <a:rPr kumimoji="0" lang="fr-FR" sz="1600" b="0" i="0" u="none" strike="noStrike" kern="1200" cap="none" spc="-1" normalizeH="0" baseline="0" noProof="0" dirty="0">
                <a:ln>
                  <a:noFill/>
                </a:ln>
                <a:solidFill>
                  <a:srgbClr val="51BAAA"/>
                </a:solidFill>
                <a:effectLst/>
                <a:uLnTx/>
                <a:uFillTx/>
                <a:latin typeface="Arial"/>
                <a:ea typeface="DejaVu Sans"/>
                <a:cs typeface="+mn-cs"/>
              </a:rPr>
              <a:t>demandées par certaines formations</a:t>
            </a:r>
          </a:p>
          <a:p>
            <a:pPr marL="343980" marR="0" lvl="0" indent="-342900" algn="l" defTabSz="914400" rtl="0" eaLnBrk="1" fontAlgn="auto" latinLnBrk="0" hangingPunct="1">
              <a:lnSpc>
                <a:spcPct val="100000"/>
              </a:lnSpc>
              <a:spcBef>
                <a:spcPts val="400"/>
              </a:spcBef>
              <a:spcAft>
                <a:spcPts val="0"/>
              </a:spcAft>
              <a:buClr>
                <a:schemeClr val="tx1"/>
              </a:buClr>
              <a:buSzTx/>
              <a:buFont typeface="Wingdings" panose="05000000000000000000" pitchFamily="2" charset="2"/>
              <a:buChar char="v"/>
              <a:tabLst>
                <a:tab pos="0" algn="l"/>
              </a:tabLst>
              <a:defRPr/>
            </a:pPr>
            <a:r>
              <a:rPr lang="fr-FR" sz="1600" b="1" dirty="0"/>
              <a:t>Compléter la rubrique « Ma préférence et autres projets » </a:t>
            </a:r>
            <a:r>
              <a:rPr lang="fr-FR" sz="1600" b="0" dirty="0"/>
              <a:t>: </a:t>
            </a:r>
            <a:r>
              <a:rPr lang="fr-FR" sz="1600" b="0" dirty="0">
                <a:solidFill>
                  <a:srgbClr val="51BAAA"/>
                </a:solidFill>
              </a:rPr>
              <a:t>indiquer sa préférence parmi les vœux ou indiquer le domaine de poursuite d’études privilégiées. Ces informations ne sont pas transmises aux établissements mais permettront d’assurer l’accompagnement des élèves sans solution (CAES)</a:t>
            </a:r>
          </a:p>
          <a:p>
            <a:pPr marL="343980" marR="0" lvl="0" indent="-342900" algn="l" defTabSz="914400" rtl="0" eaLnBrk="1" fontAlgn="auto" latinLnBrk="0" hangingPunct="1">
              <a:lnSpc>
                <a:spcPct val="100000"/>
              </a:lnSpc>
              <a:spcBef>
                <a:spcPts val="400"/>
              </a:spcBef>
              <a:spcAft>
                <a:spcPts val="0"/>
              </a:spcAft>
              <a:buClr>
                <a:schemeClr val="tx1"/>
              </a:buClr>
              <a:buSzTx/>
              <a:buFont typeface="Wingdings" panose="05000000000000000000" pitchFamily="2" charset="2"/>
              <a:buChar char="v"/>
              <a:tabLst>
                <a:tab pos="0" algn="l"/>
              </a:tabLst>
              <a:defRPr/>
            </a:pPr>
            <a:r>
              <a:rPr lang="fr-FR" sz="1600" b="1" dirty="0"/>
              <a:t>Compléter</a:t>
            </a:r>
            <a:r>
              <a:rPr lang="fr-FR" sz="1600" b="0" dirty="0"/>
              <a:t> </a:t>
            </a:r>
            <a:r>
              <a:rPr lang="fr-FR" sz="1600" b="1" dirty="0"/>
              <a:t>la rubrique « Activités et centres d’intérêt » (facultatif) :  </a:t>
            </a:r>
            <a:r>
              <a:rPr lang="fr-FR" sz="1600" b="0" dirty="0">
                <a:solidFill>
                  <a:srgbClr val="51BAAA"/>
                </a:solidFill>
              </a:rPr>
              <a:t>expériences d’encadrement et d’animation, engagement citoyen, expériences professionnelles et stages, pratiques sportives ou culturelles. </a:t>
            </a:r>
            <a:r>
              <a:rPr lang="fr-FR" sz="1600" b="1" dirty="0">
                <a:solidFill>
                  <a:srgbClr val="51BAAA"/>
                </a:solidFill>
              </a:rPr>
              <a:t>Peut être un vrai plus pour le dossier!</a:t>
            </a:r>
            <a:endParaRPr lang="fr-FR" sz="1600" spc="-1" dirty="0">
              <a:solidFill>
                <a:srgbClr val="51BAAA"/>
              </a:solidFill>
              <a:latin typeface="Arial"/>
            </a:endParaRPr>
          </a:p>
          <a:p>
            <a:pPr marL="343980" marR="0" lvl="0" indent="-342900" algn="l" defTabSz="914400" rtl="0" eaLnBrk="1" fontAlgn="auto" latinLnBrk="0" hangingPunct="1">
              <a:lnSpc>
                <a:spcPct val="100000"/>
              </a:lnSpc>
              <a:spcBef>
                <a:spcPts val="400"/>
              </a:spcBef>
              <a:spcAft>
                <a:spcPts val="0"/>
              </a:spcAft>
              <a:buClr>
                <a:schemeClr val="tx1"/>
              </a:buClr>
              <a:buSzTx/>
              <a:buFont typeface="Wingdings" panose="05000000000000000000" pitchFamily="2" charset="2"/>
              <a:buChar char="v"/>
              <a:tabLst>
                <a:tab pos="0" algn="l"/>
              </a:tabLst>
              <a:defRPr/>
            </a:pPr>
            <a:r>
              <a:rPr kumimoji="0" lang="fr-FR" sz="1600" b="1" i="0" u="none" strike="noStrike" kern="1200" cap="none" spc="-1" normalizeH="0" baseline="0" noProof="0" dirty="0">
                <a:ln>
                  <a:noFill/>
                </a:ln>
                <a:effectLst/>
                <a:uLnTx/>
                <a:uFillTx/>
                <a:latin typeface="Arial"/>
                <a:ea typeface="DejaVu Sans"/>
                <a:cs typeface="+mn-cs"/>
              </a:rPr>
              <a:t>Confirmer chacun de leurs vœux</a:t>
            </a:r>
          </a:p>
          <a:p>
            <a:pPr marL="343980" marR="0" lvl="0" indent="-342900" algn="l" defTabSz="914400" rtl="0" eaLnBrk="1" fontAlgn="auto" latinLnBrk="0" hangingPunct="1">
              <a:lnSpc>
                <a:spcPct val="100000"/>
              </a:lnSpc>
              <a:spcBef>
                <a:spcPts val="400"/>
              </a:spcBef>
              <a:spcAft>
                <a:spcPts val="0"/>
              </a:spcAft>
              <a:buClr>
                <a:schemeClr val="tx1"/>
              </a:buClr>
              <a:buSzTx/>
              <a:buFont typeface="Wingdings" panose="05000000000000000000" pitchFamily="2" charset="2"/>
              <a:buChar char="v"/>
              <a:tabLst>
                <a:tab pos="0" algn="l"/>
              </a:tabLst>
              <a:defRPr/>
            </a:pPr>
            <a:endParaRPr lang="fr-FR" sz="1600" b="1" spc="-1" dirty="0">
              <a:latin typeface="Arial"/>
            </a:endParaRPr>
          </a:p>
          <a:p>
            <a:pPr marL="1080" marR="0" lvl="0" algn="l" defTabSz="914400" rtl="0" eaLnBrk="1" fontAlgn="auto" latinLnBrk="0" hangingPunct="1">
              <a:lnSpc>
                <a:spcPct val="100000"/>
              </a:lnSpc>
              <a:spcBef>
                <a:spcPts val="400"/>
              </a:spcBef>
              <a:spcAft>
                <a:spcPts val="0"/>
              </a:spcAft>
              <a:buClr>
                <a:schemeClr val="tx1"/>
              </a:buClr>
              <a:buSzTx/>
              <a:tabLst>
                <a:tab pos="0" algn="l"/>
              </a:tabLst>
              <a:defRPr/>
            </a:pPr>
            <a:endParaRPr kumimoji="0" lang="fr-FR" sz="2000" b="0" i="0" u="none" strike="noStrike" kern="1200" cap="none" spc="-1" normalizeH="0" baseline="0" noProof="0" dirty="0">
              <a:ln>
                <a:noFill/>
              </a:ln>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499"/>
              </a:spcAft>
              <a:buClrTx/>
              <a:buSzTx/>
              <a:buFontTx/>
              <a:buNone/>
              <a:tabLst>
                <a:tab pos="0" algn="l"/>
              </a:tabLst>
              <a:defRPr/>
            </a:pPr>
            <a:endParaRPr kumimoji="0" lang="fr-FR" sz="2000" b="0" i="0" u="none" strike="noStrike" kern="1200" cap="none" spc="-1" normalizeH="0" baseline="0" noProof="0" dirty="0">
              <a:ln>
                <a:noFill/>
              </a:ln>
              <a:solidFill>
                <a:srgbClr val="000091"/>
              </a:solidFill>
              <a:effectLst/>
              <a:uLnTx/>
              <a:uFillTx/>
              <a:latin typeface="Arial"/>
              <a:ea typeface="+mn-ea"/>
              <a:cs typeface="+mn-cs"/>
            </a:endParaRPr>
          </a:p>
        </p:txBody>
      </p:sp>
      <p:sp>
        <p:nvSpPr>
          <p:cNvPr id="387" name="CustomShape 3"/>
          <p:cNvSpPr/>
          <p:nvPr/>
        </p:nvSpPr>
        <p:spPr>
          <a:xfrm>
            <a:off x="6426360" y="4783680"/>
            <a:ext cx="1168920" cy="35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9B479-739B-4DEA-B557-A03ABC1149A0}" type="datetime1">
              <a:rPr kumimoji="0" lang="fr-FR" sz="750" b="0" i="0" u="none" strike="noStrike" kern="1200" cap="all" spc="-1" normalizeH="0" baseline="0" noProof="0">
                <a:ln>
                  <a:noFill/>
                </a:ln>
                <a:solidFill>
                  <a:srgbClr val="000000"/>
                </a:solidFill>
                <a:effectLst/>
                <a:uLnTx/>
                <a:uFillTx/>
                <a:latin typeface="Arial"/>
                <a:ea typeface="DejaVu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17/01/2024</a:t>
            </a:fld>
            <a:endParaRPr kumimoji="0" lang="fr-FR" sz="750" b="0" i="0" u="none" strike="noStrike" kern="1200" cap="none" spc="-1" normalizeH="0" baseline="0" noProof="0">
              <a:ln>
                <a:noFill/>
              </a:ln>
              <a:solidFill>
                <a:srgbClr val="000091"/>
              </a:solidFill>
              <a:effectLst/>
              <a:uLnTx/>
              <a:uFillTx/>
              <a:latin typeface="Arial"/>
              <a:ea typeface="+mn-ea"/>
              <a:cs typeface="+mn-cs"/>
            </a:endParaRPr>
          </a:p>
        </p:txBody>
      </p:sp>
      <p:sp>
        <p:nvSpPr>
          <p:cNvPr id="3" name="ZoneTexte 2">
            <a:extLst>
              <a:ext uri="{FF2B5EF4-FFF2-40B4-BE49-F238E27FC236}">
                <a16:creationId xmlns:a16="http://schemas.microsoft.com/office/drawing/2014/main" id="{41E77788-6744-D119-8D3B-043A3AE44342}"/>
              </a:ext>
            </a:extLst>
          </p:cNvPr>
          <p:cNvSpPr txBox="1"/>
          <p:nvPr/>
        </p:nvSpPr>
        <p:spPr>
          <a:xfrm>
            <a:off x="2570922" y="232490"/>
            <a:ext cx="687787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499"/>
              </a:spcAft>
              <a:buClrTx/>
              <a:buSzTx/>
              <a:buFontTx/>
              <a:buNone/>
              <a:tabLst/>
              <a:defRPr/>
            </a:pPr>
            <a:r>
              <a:rPr kumimoji="0" lang="fr-FR" sz="2400" b="0" i="0" u="none" strike="noStrike" kern="1200" cap="none" spc="0" normalizeH="0" baseline="0" noProof="0" dirty="0">
                <a:ln>
                  <a:noFill/>
                </a:ln>
                <a:solidFill>
                  <a:srgbClr val="0070C0"/>
                </a:solidFill>
                <a:effectLst/>
                <a:uLnTx/>
                <a:uFillTx/>
                <a:latin typeface="Arial"/>
                <a:ea typeface="+mn-ea"/>
                <a:cs typeface="+mn-cs"/>
              </a:rPr>
              <a:t>Finaliser son dossier et confirmer ses vœux</a:t>
            </a:r>
          </a:p>
        </p:txBody>
      </p:sp>
      <p:sp>
        <p:nvSpPr>
          <p:cNvPr id="4" name="ZoneTexte 3">
            <a:extLst>
              <a:ext uri="{FF2B5EF4-FFF2-40B4-BE49-F238E27FC236}">
                <a16:creationId xmlns:a16="http://schemas.microsoft.com/office/drawing/2014/main" id="{DEA13ED3-0001-CEFE-C571-E09326B04D44}"/>
              </a:ext>
            </a:extLst>
          </p:cNvPr>
          <p:cNvSpPr txBox="1"/>
          <p:nvPr/>
        </p:nvSpPr>
        <p:spPr>
          <a:xfrm>
            <a:off x="201196" y="4255605"/>
            <a:ext cx="8817758" cy="584775"/>
          </a:xfrm>
          <a:prstGeom prst="rect">
            <a:avLst/>
          </a:prstGeom>
          <a:noFill/>
          <a:ln w="12700">
            <a:solidFill>
              <a:schemeClr val="tx1"/>
            </a:solidFill>
          </a:ln>
        </p:spPr>
        <p:txBody>
          <a:bodyPr wrap="square" rtlCol="0">
            <a:spAutoFit/>
          </a:bodyPr>
          <a:lstStyle/>
          <a:p>
            <a:r>
              <a:rPr lang="fr-FR" sz="1600" b="1" dirty="0"/>
              <a:t>Un vœu non confirmé avant le 3 avril 2024 (23h59 heure de Paris) ne sera pas examiné par la formation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 name="Image 394"/>
          <p:cNvPicPr/>
          <p:nvPr/>
        </p:nvPicPr>
        <p:blipFill>
          <a:blip r:embed="rId2"/>
          <a:stretch/>
        </p:blipFill>
        <p:spPr>
          <a:xfrm>
            <a:off x="5724000" y="66960"/>
            <a:ext cx="3420000" cy="4567320"/>
          </a:xfrm>
          <a:prstGeom prst="rect">
            <a:avLst/>
          </a:prstGeom>
          <a:ln w="0">
            <a:noFill/>
          </a:ln>
        </p:spPr>
      </p:pic>
      <p:sp>
        <p:nvSpPr>
          <p:cNvPr id="396" name="TextShape 1"/>
          <p:cNvSpPr txBox="1"/>
          <p:nvPr/>
        </p:nvSpPr>
        <p:spPr>
          <a:xfrm>
            <a:off x="182880" y="777242"/>
            <a:ext cx="5541120" cy="3912324"/>
          </a:xfrm>
          <a:prstGeom prst="rect">
            <a:avLst/>
          </a:prstGeom>
          <a:noFill/>
          <a:ln w="0">
            <a:noFill/>
          </a:ln>
        </p:spPr>
        <p:txBody>
          <a:bodyPr lIns="90000" tIns="45000" rIns="90000" bIns="45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1" normalizeH="0" baseline="0" noProof="0" dirty="0">
                <a:ln>
                  <a:noFill/>
                </a:ln>
                <a:effectLst/>
                <a:uLnTx/>
                <a:uFillTx/>
                <a:latin typeface="Arial"/>
                <a:ea typeface="+mn-ea"/>
                <a:cs typeface="+mn-cs"/>
              </a:rPr>
              <a:t>La saisie de la fiche Avenir est un travail collectif qui concerne l’ensemble de l’équipe pédagogique :</a:t>
            </a:r>
            <a:endParaRPr kumimoji="0" lang="fr-FR" sz="1400" b="0" i="0" u="none" strike="noStrike" kern="1200" cap="none" spc="-1" normalizeH="0" baseline="0" noProof="0" dirty="0">
              <a:ln>
                <a:noFill/>
              </a:ln>
              <a:effectLst/>
              <a:uLnTx/>
              <a:uFillTx/>
              <a:latin typeface="Arial"/>
              <a:ea typeface="Arial"/>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1" normalizeH="0" baseline="0" noProof="0" dirty="0">
              <a:ln>
                <a:noFill/>
              </a:ln>
              <a:effectLst/>
              <a:uLnTx/>
              <a:uFillTx/>
              <a:latin typeface="Arial"/>
              <a:ea typeface="Arial"/>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400" b="1" i="0" u="none" strike="noStrike" kern="1200" cap="none" spc="-1" normalizeH="0" baseline="0" noProof="0" dirty="0">
                <a:ln>
                  <a:noFill/>
                </a:ln>
                <a:effectLst/>
                <a:uLnTx/>
                <a:uFillTx/>
                <a:latin typeface="Arial"/>
                <a:ea typeface="Arial"/>
                <a:cs typeface="+mn-cs"/>
              </a:rPr>
              <a:t>Les professeurs principaux </a:t>
            </a:r>
            <a:r>
              <a:rPr kumimoji="0" lang="fr-FR" sz="1400" b="0" i="0" u="none" strike="noStrike" kern="1200" cap="none" spc="-1" normalizeH="0" baseline="0" noProof="0" dirty="0">
                <a:ln>
                  <a:noFill/>
                </a:ln>
                <a:effectLst/>
                <a:uLnTx/>
                <a:uFillTx/>
                <a:latin typeface="Arial"/>
                <a:ea typeface="Arial"/>
                <a:cs typeface="+mn-cs"/>
              </a:rPr>
              <a:t>de la classe, </a:t>
            </a:r>
            <a:r>
              <a:rPr kumimoji="0" lang="fr-FR" sz="1400" b="0" i="0" u="none" strike="noStrike" kern="1200" cap="none" spc="-1" normalizeH="0" baseline="0" noProof="0" dirty="0">
                <a:ln>
                  <a:noFill/>
                </a:ln>
                <a:solidFill>
                  <a:srgbClr val="51BAAA"/>
                </a:solidFill>
                <a:effectLst/>
                <a:uLnTx/>
                <a:uFillTx/>
                <a:latin typeface="Arial"/>
                <a:ea typeface="Arial"/>
                <a:cs typeface="+mn-cs"/>
              </a:rPr>
              <a:t>après concertation avec l’ensemble de l’équipe pédagogique, portent une appréciation sur 4 éléments caractérisant le profil de l’élève (méthode de travail, autonomie, capacité à s’investir dans le travail et engagement/esprit d’initiative).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1" normalizeH="0" baseline="0" noProof="0" dirty="0">
              <a:ln>
                <a:noFill/>
              </a:ln>
              <a:effectLst/>
              <a:uLnTx/>
              <a:uFillTx/>
              <a:latin typeface="Arial"/>
              <a:ea typeface="Arial"/>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400" b="1" i="0" u="none" strike="noStrike" kern="1200" cap="none" spc="-1" normalizeH="0" baseline="0" noProof="0" dirty="0">
                <a:ln>
                  <a:noFill/>
                </a:ln>
                <a:effectLst/>
                <a:uLnTx/>
                <a:uFillTx/>
                <a:latin typeface="Arial"/>
                <a:ea typeface="Arial"/>
                <a:cs typeface="+mn-cs"/>
              </a:rPr>
              <a:t>Le conseil de classe </a:t>
            </a:r>
            <a:r>
              <a:rPr kumimoji="0" lang="fr-FR" sz="1400" b="0" i="0" u="none" strike="noStrike" kern="1200" cap="none" spc="-1" normalizeH="0" baseline="0" noProof="0" dirty="0">
                <a:ln>
                  <a:noFill/>
                </a:ln>
                <a:solidFill>
                  <a:srgbClr val="51BAAA"/>
                </a:solidFill>
                <a:effectLst/>
                <a:uLnTx/>
                <a:uFillTx/>
                <a:latin typeface="Arial"/>
                <a:ea typeface="Arial"/>
                <a:cs typeface="+mn-cs"/>
              </a:rPr>
              <a:t>se prononce sur les vœux de poursuite d’études de l’élève afin d’éclairer l’</a:t>
            </a:r>
            <a:r>
              <a:rPr lang="fr-FR" sz="1400" spc="-1" dirty="0">
                <a:solidFill>
                  <a:srgbClr val="51BAAA"/>
                </a:solidFill>
                <a:latin typeface="Arial"/>
                <a:ea typeface="Arial"/>
              </a:rPr>
              <a:t>avis porté par </a:t>
            </a:r>
            <a:r>
              <a:rPr kumimoji="0" lang="fr-FR" sz="1400" b="0" i="0" u="none" strike="noStrike" kern="1200" cap="none" spc="-1" normalizeH="0" baseline="0" noProof="0" dirty="0">
                <a:ln>
                  <a:noFill/>
                </a:ln>
                <a:solidFill>
                  <a:srgbClr val="51BAAA"/>
                </a:solidFill>
                <a:effectLst/>
                <a:uLnTx/>
                <a:uFillTx/>
                <a:latin typeface="Arial"/>
                <a:ea typeface="Arial"/>
                <a:cs typeface="+mn-cs"/>
              </a:rPr>
              <a:t>le chef d’établissement.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1" normalizeH="0" baseline="0" noProof="0" dirty="0">
              <a:ln>
                <a:noFill/>
              </a:ln>
              <a:effectLst/>
              <a:uLnTx/>
              <a:uFillTx/>
              <a:latin typeface="Arial"/>
              <a:ea typeface="Arial"/>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400" b="1" i="0" u="none" strike="noStrike" kern="1200" cap="none" spc="-1" normalizeH="0" baseline="0" noProof="0" dirty="0">
                <a:ln>
                  <a:noFill/>
                </a:ln>
                <a:effectLst/>
                <a:uLnTx/>
                <a:uFillTx/>
                <a:latin typeface="Arial"/>
                <a:ea typeface="Arial"/>
                <a:cs typeface="+mn-cs"/>
              </a:rPr>
              <a:t>Le chef d’établissement </a:t>
            </a:r>
            <a:r>
              <a:rPr kumimoji="0" lang="fr-FR" sz="1400" b="0" i="0" u="none" strike="noStrike" kern="1200" cap="none" spc="-1" normalizeH="0" baseline="0" noProof="0" dirty="0">
                <a:ln>
                  <a:noFill/>
                </a:ln>
                <a:solidFill>
                  <a:srgbClr val="51BAAA"/>
                </a:solidFill>
                <a:effectLst/>
                <a:uLnTx/>
                <a:uFillTx/>
                <a:latin typeface="Arial"/>
                <a:ea typeface="Arial"/>
                <a:cs typeface="+mn-cs"/>
              </a:rPr>
              <a:t>saisit sur la plateforme </a:t>
            </a:r>
            <a:r>
              <a:rPr kumimoji="0" lang="fr-FR" sz="1400" b="0" i="0" u="none" strike="noStrike" kern="1200" cap="none" spc="-1" normalizeH="0" baseline="0" noProof="0" dirty="0" err="1">
                <a:ln>
                  <a:noFill/>
                </a:ln>
                <a:solidFill>
                  <a:srgbClr val="51BAAA"/>
                </a:solidFill>
                <a:effectLst/>
                <a:uLnTx/>
                <a:uFillTx/>
                <a:latin typeface="Arial"/>
                <a:ea typeface="Arial"/>
                <a:cs typeface="+mn-cs"/>
              </a:rPr>
              <a:t>Parcoursup</a:t>
            </a:r>
            <a:r>
              <a:rPr kumimoji="0" lang="fr-FR" sz="1400" b="0" i="0" u="none" strike="noStrike" kern="1200" cap="none" spc="-1" normalizeH="0" baseline="0" noProof="0" dirty="0">
                <a:ln>
                  <a:noFill/>
                </a:ln>
                <a:solidFill>
                  <a:srgbClr val="51BAAA"/>
                </a:solidFill>
                <a:effectLst/>
                <a:uLnTx/>
                <a:uFillTx/>
                <a:latin typeface="Arial"/>
                <a:ea typeface="Arial"/>
                <a:cs typeface="+mn-cs"/>
              </a:rPr>
              <a:t> une appréciation sur la capacité de l’élève à réussir dans la formation visée et coche les cases correspondantes à son avis.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1" normalizeH="0" baseline="0" noProof="0" dirty="0">
              <a:ln>
                <a:noFill/>
              </a:ln>
              <a:effectLst/>
              <a:uLnTx/>
              <a:uFillTx/>
              <a:latin typeface="Arial"/>
              <a:ea typeface="Arial"/>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1" normalizeH="0" baseline="0" noProof="0" dirty="0">
                <a:ln>
                  <a:noFill/>
                </a:ln>
                <a:effectLst/>
                <a:uLnTx/>
                <a:uFillTx/>
                <a:latin typeface="Arial"/>
                <a:ea typeface="Arial"/>
                <a:cs typeface="+mn-cs"/>
              </a:rPr>
              <a:t>Consultation de la fiche Avenir par les élèves à partir du 1er juin 2024. </a:t>
            </a:r>
          </a:p>
        </p:txBody>
      </p:sp>
      <p:sp>
        <p:nvSpPr>
          <p:cNvPr id="3" name="ZoneTexte 2">
            <a:extLst>
              <a:ext uri="{FF2B5EF4-FFF2-40B4-BE49-F238E27FC236}">
                <a16:creationId xmlns:a16="http://schemas.microsoft.com/office/drawing/2014/main" id="{02849434-8BD3-6F0B-1C62-24A1450ECC18}"/>
              </a:ext>
            </a:extLst>
          </p:cNvPr>
          <p:cNvSpPr txBox="1"/>
          <p:nvPr/>
        </p:nvSpPr>
        <p:spPr>
          <a:xfrm>
            <a:off x="3285308" y="112680"/>
            <a:ext cx="2318657" cy="461665"/>
          </a:xfrm>
          <a:prstGeom prst="rect">
            <a:avLst/>
          </a:prstGeom>
          <a:noFill/>
        </p:spPr>
        <p:txBody>
          <a:bodyPr wrap="square">
            <a:spAutoFit/>
          </a:bodyPr>
          <a:lstStyle/>
          <a:p>
            <a:r>
              <a:rPr lang="fr-FR" sz="2400" dirty="0">
                <a:solidFill>
                  <a:srgbClr val="0070C0"/>
                </a:solidFill>
                <a:latin typeface="Arial"/>
              </a:rPr>
              <a:t>l</a:t>
            </a:r>
            <a:r>
              <a:rPr kumimoji="0" lang="fr-FR" sz="2400" b="0" i="0" u="none" strike="noStrike" kern="1200" cap="none" spc="0" normalizeH="0" baseline="0" noProof="0" dirty="0">
                <a:ln>
                  <a:noFill/>
                </a:ln>
                <a:solidFill>
                  <a:srgbClr val="0070C0"/>
                </a:solidFill>
                <a:effectLst/>
                <a:uLnTx/>
                <a:uFillTx/>
                <a:latin typeface="Arial"/>
                <a:ea typeface="+mn-ea"/>
                <a:cs typeface="+mn-cs"/>
              </a:rPr>
              <a:t>a fiche Avenir</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42726C-76A3-45BB-9E3B-0F2EB6320166}" type="datetime1">
              <a:rPr kumimoji="0" lang="fr-FR" sz="750" b="0" i="0" u="none" strike="noStrike" kern="1200" cap="all" spc="0" normalizeH="0" baseline="0" noProof="0" smtClean="0">
                <a:ln>
                  <a:noFill/>
                </a:ln>
                <a:solidFill>
                  <a:srgbClr val="00009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17/01/2024</a:t>
            </a:fld>
            <a:endParaRPr kumimoji="0" lang="fr-FR" sz="750" b="0" i="0" u="none" strike="noStrike" kern="1200" cap="all" spc="0" normalizeH="0" baseline="0" noProof="0" dirty="0">
              <a:ln>
                <a:noFill/>
              </a:ln>
              <a:solidFill>
                <a:srgbClr val="000091"/>
              </a:solidFill>
              <a:effectLst/>
              <a:uLnTx/>
              <a:uFillTx/>
              <a:latin typeface="Arial"/>
              <a:ea typeface="+mn-ea"/>
              <a:cs typeface="+mn-cs"/>
            </a:endParaRPr>
          </a:p>
        </p:txBody>
      </p:sp>
      <p:sp>
        <p:nvSpPr>
          <p:cNvPr id="3" name="Espace réservé du numéro de diapositive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400" b="0" i="0" u="none" strike="noStrike" kern="1200" cap="none" spc="0" normalizeH="0" baseline="0" noProof="0" smtClean="0">
                <a:ln>
                  <a:noFill/>
                </a:ln>
                <a:solidFill>
                  <a:srgbClr val="FF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400" b="0" i="0" u="none" strike="noStrike" kern="1200" cap="none" spc="0" normalizeH="0" baseline="0" noProof="0" dirty="0">
              <a:ln>
                <a:noFill/>
              </a:ln>
              <a:solidFill>
                <a:srgbClr val="FF0000"/>
              </a:solidFill>
              <a:effectLst/>
              <a:uLnTx/>
              <a:uFillTx/>
              <a:latin typeface="Arial"/>
              <a:ea typeface="+mn-ea"/>
              <a:cs typeface="+mn-cs"/>
            </a:endParaRPr>
          </a:p>
        </p:txBody>
      </p:sp>
      <p:sp>
        <p:nvSpPr>
          <p:cNvPr id="4" name="Titre 3"/>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p:txBody>
          <a:bodyPr/>
          <a:lstStyle/>
          <a:p>
            <a:endParaRPr lang="fr-FR"/>
          </a:p>
        </p:txBody>
      </p:sp>
      <p:pic>
        <p:nvPicPr>
          <p:cNvPr id="4098" name="Picture 2"/>
          <p:cNvPicPr>
            <a:picLocks noGrp="1" noChangeAspect="1" noChangeArrowheads="1"/>
          </p:cNvPicPr>
          <p:nvPr>
            <p:ph sz="quarter" idx="14"/>
          </p:nvPr>
        </p:nvPicPr>
        <p:blipFill>
          <a:blip r:embed="rId2"/>
          <a:srcRect/>
          <a:stretch>
            <a:fillRect/>
          </a:stretch>
        </p:blipFill>
        <p:spPr bwMode="auto">
          <a:xfrm>
            <a:off x="0" y="0"/>
            <a:ext cx="9144000" cy="514350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CustomShape 2"/>
          <p:cNvSpPr/>
          <p:nvPr/>
        </p:nvSpPr>
        <p:spPr>
          <a:xfrm>
            <a:off x="360540" y="1242669"/>
            <a:ext cx="8422920" cy="278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marL="342900" indent="-342900" algn="just">
              <a:lnSpc>
                <a:spcPct val="100000"/>
              </a:lnSpc>
              <a:spcAft>
                <a:spcPts val="499"/>
              </a:spcAft>
              <a:buFont typeface="Wingdings" panose="05000000000000000000" pitchFamily="2" charset="2"/>
              <a:buChar char="v"/>
              <a:tabLst>
                <a:tab pos="0" algn="l"/>
              </a:tabLst>
            </a:pPr>
            <a:r>
              <a:rPr lang="fr-FR" sz="1600" b="0" strike="noStrike" spc="-1" dirty="0">
                <a:latin typeface="Arial"/>
                <a:ea typeface="DejaVu Sans"/>
              </a:rPr>
              <a:t>Au sein de chaque formation, </a:t>
            </a:r>
            <a:r>
              <a:rPr lang="fr-FR" sz="1600" b="1" strike="noStrike" spc="-1" dirty="0">
                <a:latin typeface="Arial"/>
                <a:ea typeface="DejaVu Sans"/>
              </a:rPr>
              <a:t>une commission d’examen des vœux </a:t>
            </a:r>
            <a:r>
              <a:rPr lang="fr-FR" sz="1600" b="0" strike="noStrike" spc="-1" dirty="0">
                <a:latin typeface="Arial"/>
                <a:ea typeface="DejaVu Sans"/>
              </a:rPr>
              <a:t>(référent pédagogique et professeurs) est chargée de </a:t>
            </a:r>
            <a:r>
              <a:rPr lang="fr-FR" sz="1600" b="1" strike="noStrike" spc="-1" dirty="0">
                <a:latin typeface="Arial"/>
                <a:ea typeface="DejaVu Sans"/>
              </a:rPr>
              <a:t>définir les modalités et les critères d’examen des candidatures et d’examiner les candidatures </a:t>
            </a:r>
            <a:endParaRPr lang="fr-FR" sz="1600" b="0" strike="noStrike" spc="-1" dirty="0">
              <a:latin typeface="Arial"/>
            </a:endParaRPr>
          </a:p>
          <a:p>
            <a:pPr marL="342900" indent="-342900" algn="just">
              <a:lnSpc>
                <a:spcPct val="100000"/>
              </a:lnSpc>
              <a:spcAft>
                <a:spcPts val="499"/>
              </a:spcAft>
              <a:buFont typeface="Wingdings" panose="05000000000000000000" pitchFamily="2" charset="2"/>
              <a:buChar char="v"/>
              <a:tabLst>
                <a:tab pos="0" algn="l"/>
              </a:tabLst>
            </a:pPr>
            <a:endParaRPr lang="fr-FR" sz="1600" b="0" strike="noStrike" spc="-1" dirty="0">
              <a:latin typeface="Arial"/>
            </a:endParaRPr>
          </a:p>
          <a:p>
            <a:pPr marL="342900" indent="-342900" algn="just">
              <a:lnSpc>
                <a:spcPct val="100000"/>
              </a:lnSpc>
              <a:spcAft>
                <a:spcPts val="499"/>
              </a:spcAft>
              <a:buFont typeface="Wingdings" panose="05000000000000000000" pitchFamily="2" charset="2"/>
              <a:buChar char="v"/>
              <a:tabLst>
                <a:tab pos="0" algn="l"/>
              </a:tabLst>
            </a:pPr>
            <a:r>
              <a:rPr lang="fr-FR" sz="1600" strike="noStrike" spc="-1" dirty="0">
                <a:latin typeface="Arial"/>
                <a:ea typeface="DejaVu Sans"/>
              </a:rPr>
              <a:t>Les</a:t>
            </a:r>
            <a:r>
              <a:rPr lang="fr-FR" sz="1600" b="1" strike="noStrike" spc="-1" dirty="0">
                <a:latin typeface="Arial"/>
                <a:ea typeface="DejaVu Sans"/>
              </a:rPr>
              <a:t> critères généraux d’examen des vœux </a:t>
            </a:r>
            <a:r>
              <a:rPr lang="fr-FR" sz="1600" b="0" strike="noStrike" spc="-1" dirty="0">
                <a:latin typeface="Arial"/>
                <a:ea typeface="DejaVu Sans"/>
              </a:rPr>
              <a:t>précisés sur chaque </a:t>
            </a:r>
            <a:r>
              <a:rPr lang="fr-FR" sz="1600" b="1" strike="noStrike" spc="-1" dirty="0">
                <a:latin typeface="Arial"/>
                <a:ea typeface="DejaVu Sans"/>
              </a:rPr>
              <a:t>fiche de formation </a:t>
            </a:r>
            <a:r>
              <a:rPr lang="fr-FR" sz="1600" b="1" strike="noStrike" spc="-1" dirty="0" err="1">
                <a:latin typeface="Arial"/>
                <a:ea typeface="DejaVu Sans"/>
              </a:rPr>
              <a:t>Parcoursup</a:t>
            </a:r>
            <a:r>
              <a:rPr lang="fr-FR" sz="1600" b="1" strike="noStrike" spc="-1" dirty="0">
                <a:latin typeface="Arial"/>
                <a:ea typeface="DejaVu Sans"/>
              </a:rPr>
              <a:t> </a:t>
            </a:r>
            <a:endParaRPr lang="fr-FR" sz="1600" b="0" strike="noStrike" spc="-1" dirty="0">
              <a:latin typeface="Arial"/>
            </a:endParaRPr>
          </a:p>
        </p:txBody>
      </p:sp>
      <p:sp>
        <p:nvSpPr>
          <p:cNvPr id="3" name="ZoneTexte 2">
            <a:extLst>
              <a:ext uri="{FF2B5EF4-FFF2-40B4-BE49-F238E27FC236}">
                <a16:creationId xmlns:a16="http://schemas.microsoft.com/office/drawing/2014/main" id="{BF6BAA2E-D301-518E-CC85-24AF73204D7E}"/>
              </a:ext>
            </a:extLst>
          </p:cNvPr>
          <p:cNvSpPr txBox="1"/>
          <p:nvPr/>
        </p:nvSpPr>
        <p:spPr>
          <a:xfrm>
            <a:off x="3598816" y="95075"/>
            <a:ext cx="525126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0070C0"/>
                </a:solidFill>
                <a:effectLst/>
                <a:uLnTx/>
                <a:uFillTx/>
                <a:latin typeface="Arial"/>
                <a:ea typeface="+mn-ea"/>
                <a:cs typeface="+mn-cs"/>
              </a:rPr>
              <a:t>Avril-mai : examen des candidatures</a:t>
            </a:r>
            <a:endParaRPr kumimoji="0" lang="fr-FR" sz="1800" b="0" i="0" u="none" strike="noStrike" kern="1200" cap="none" spc="0" normalizeH="0" baseline="0" noProof="0" dirty="0">
              <a:ln>
                <a:noFill/>
              </a:ln>
              <a:solidFill>
                <a:srgbClr val="000091"/>
              </a:solidFill>
              <a:effectLst/>
              <a:uLnTx/>
              <a:uFillTx/>
              <a:latin typeface="Arial"/>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5">
            <a:extLst>
              <a:ext uri="{FF2B5EF4-FFF2-40B4-BE49-F238E27FC236}">
                <a16:creationId xmlns:a16="http://schemas.microsoft.com/office/drawing/2014/main" id="{81A84489-F0FD-D275-CD43-F89F8795D033}"/>
              </a:ext>
            </a:extLst>
          </p:cNvPr>
          <p:cNvSpPr txBox="1">
            <a:spLocks/>
          </p:cNvSpPr>
          <p:nvPr/>
        </p:nvSpPr>
        <p:spPr bwMode="gray">
          <a:xfrm>
            <a:off x="1051559" y="961664"/>
            <a:ext cx="6890658" cy="2833098"/>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Aft>
                <a:spcPts val="499"/>
              </a:spcAft>
            </a:pPr>
            <a:endParaRPr lang="fr-FR" sz="3200" b="1" u="sng" dirty="0">
              <a:solidFill>
                <a:srgbClr val="FFC000"/>
              </a:solidFill>
            </a:endParaRPr>
          </a:p>
          <a:p>
            <a:pPr algn="ctr">
              <a:spcAft>
                <a:spcPts val="499"/>
              </a:spcAft>
            </a:pPr>
            <a:r>
              <a:rPr lang="fr-FR" sz="3200" b="1" u="sng" dirty="0">
                <a:solidFill>
                  <a:srgbClr val="FFC000"/>
                </a:solidFill>
              </a:rPr>
              <a:t>ETAPE 3 :</a:t>
            </a:r>
          </a:p>
          <a:p>
            <a:pPr algn="ctr">
              <a:spcAft>
                <a:spcPts val="499"/>
              </a:spcAft>
            </a:pPr>
            <a:endParaRPr lang="fr-FR" sz="3200" b="1" dirty="0">
              <a:solidFill>
                <a:srgbClr val="FFC000"/>
              </a:solidFill>
            </a:endParaRPr>
          </a:p>
          <a:p>
            <a:pPr algn="ctr">
              <a:spcAft>
                <a:spcPts val="499"/>
              </a:spcAft>
            </a:pPr>
            <a:r>
              <a:rPr lang="fr-FR" sz="3200" b="1" dirty="0">
                <a:solidFill>
                  <a:srgbClr val="FFC000"/>
                </a:solidFill>
              </a:rPr>
              <a:t>Je reçois les réponses</a:t>
            </a:r>
          </a:p>
          <a:p>
            <a:pPr algn="ctr">
              <a:spcAft>
                <a:spcPts val="499"/>
              </a:spcAft>
            </a:pPr>
            <a:r>
              <a:rPr lang="fr-FR" sz="3200" b="1" dirty="0">
                <a:solidFill>
                  <a:srgbClr val="FFC000"/>
                </a:solidFill>
              </a:rPr>
              <a:t>et je décide</a:t>
            </a:r>
          </a:p>
          <a:p>
            <a:pPr>
              <a:spcAft>
                <a:spcPts val="499"/>
              </a:spcAft>
            </a:pPr>
            <a:endParaRPr lang="fr-FR" sz="2000" dirty="0"/>
          </a:p>
          <a:p>
            <a:pPr>
              <a:spcAft>
                <a:spcPts val="499"/>
              </a:spcAft>
            </a:pPr>
            <a:endParaRPr lang="fr-FR" sz="3600" dirty="0"/>
          </a:p>
        </p:txBody>
      </p:sp>
    </p:spTree>
    <p:extLst>
      <p:ext uri="{BB962C8B-B14F-4D97-AF65-F5344CB8AC3E}">
        <p14:creationId xmlns:p14="http://schemas.microsoft.com/office/powerpoint/2010/main" val="1406555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42726C-76A3-45BB-9E3B-0F2EB6320166}" type="datetime1">
              <a:rPr kumimoji="0" lang="fr-FR" sz="750" b="0" i="0" u="none" strike="noStrike" kern="1200" cap="all" spc="0" normalizeH="0" baseline="0" noProof="0" smtClean="0">
                <a:ln>
                  <a:noFill/>
                </a:ln>
                <a:solidFill>
                  <a:srgbClr val="00009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17/01/2024</a:t>
            </a:fld>
            <a:endParaRPr kumimoji="0" lang="fr-FR" sz="750" b="0" i="0" u="none" strike="noStrike" kern="1200" cap="all" spc="0" normalizeH="0" baseline="0" noProof="0" dirty="0">
              <a:ln>
                <a:noFill/>
              </a:ln>
              <a:solidFill>
                <a:srgbClr val="000091"/>
              </a:solidFill>
              <a:effectLst/>
              <a:uLnTx/>
              <a:uFillTx/>
              <a:latin typeface="Arial"/>
              <a:ea typeface="+mn-ea"/>
              <a:cs typeface="+mn-cs"/>
            </a:endParaRPr>
          </a:p>
        </p:txBody>
      </p:sp>
      <p:sp>
        <p:nvSpPr>
          <p:cNvPr id="3" name="Espace réservé du numéro de diapositive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400" b="0" i="0" u="none" strike="noStrike" kern="1200" cap="none" spc="0" normalizeH="0" baseline="0" noProof="0" smtClean="0">
                <a:ln>
                  <a:noFill/>
                </a:ln>
                <a:solidFill>
                  <a:srgbClr val="FF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400" b="0" i="0" u="none" strike="noStrike" kern="1200" cap="none" spc="0" normalizeH="0" baseline="0" noProof="0" dirty="0">
              <a:ln>
                <a:noFill/>
              </a:ln>
              <a:solidFill>
                <a:srgbClr val="FF0000"/>
              </a:solidFill>
              <a:effectLst/>
              <a:uLnTx/>
              <a:uFillTx/>
              <a:latin typeface="Arial"/>
              <a:ea typeface="+mn-ea"/>
              <a:cs typeface="+mn-cs"/>
            </a:endParaRPr>
          </a:p>
        </p:txBody>
      </p:sp>
      <p:sp>
        <p:nvSpPr>
          <p:cNvPr id="4" name="Titre 3"/>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p:txBody>
          <a:bodyPr/>
          <a:lstStyle/>
          <a:p>
            <a:endParaRPr lang="fr-FR"/>
          </a:p>
        </p:txBody>
      </p:sp>
      <p:pic>
        <p:nvPicPr>
          <p:cNvPr id="6146" name="Picture 2"/>
          <p:cNvPicPr>
            <a:picLocks noGrp="1" noChangeAspect="1" noChangeArrowheads="1"/>
          </p:cNvPicPr>
          <p:nvPr>
            <p:ph sz="quarter" idx="14"/>
          </p:nvPr>
        </p:nvPicPr>
        <p:blipFill>
          <a:blip r:embed="rId2"/>
          <a:srcRect/>
          <a:stretch>
            <a:fillRect/>
          </a:stretch>
        </p:blipFill>
        <p:spPr bwMode="auto">
          <a:xfrm>
            <a:off x="0" y="0"/>
            <a:ext cx="9144000" cy="51435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6426336" y="4876046"/>
            <a:ext cx="1170000" cy="36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64400D-1A9E-42A8-8CBD-868B8972336F}" type="datetime1">
              <a:rPr kumimoji="0" lang="fr-FR" sz="800" b="0" i="0" u="none" strike="noStrike" kern="1200" cap="all" spc="0" normalizeH="0" baseline="0" noProof="0" smtClean="0">
                <a:ln>
                  <a:noFill/>
                </a:ln>
                <a:solidFill>
                  <a:srgbClr val="00009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17/01/2024</a:t>
            </a:fld>
            <a:endParaRPr kumimoji="0" lang="fr-FR" sz="800" b="0" i="0" u="none" strike="noStrike" kern="1200" cap="all" spc="0" normalizeH="0" baseline="0" noProof="0">
              <a:ln>
                <a:noFill/>
              </a:ln>
              <a:solidFill>
                <a:srgbClr val="000091"/>
              </a:solidFill>
              <a:effectLst/>
              <a:uLnTx/>
              <a:uFillTx/>
              <a:latin typeface="Arial"/>
              <a:ea typeface="+mn-ea"/>
              <a:cs typeface="+mn-cs"/>
            </a:endParaRPr>
          </a:p>
        </p:txBody>
      </p:sp>
      <p:sp>
        <p:nvSpPr>
          <p:cNvPr id="7" name="Espace réservé du texte 2"/>
          <p:cNvSpPr txBox="1">
            <a:spLocks/>
          </p:cNvSpPr>
          <p:nvPr/>
        </p:nvSpPr>
        <p:spPr>
          <a:xfrm>
            <a:off x="386366" y="915566"/>
            <a:ext cx="8568000" cy="465412"/>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40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r>
              <a:rPr kumimoji="0" lang="fr-FR" sz="1400" b="1" i="0" u="none" strike="noStrike" kern="1200" cap="none" spc="0" normalizeH="0" baseline="0" noProof="0" dirty="0">
                <a:ln>
                  <a:noFill/>
                </a:ln>
                <a:solidFill>
                  <a:srgbClr val="000091"/>
                </a:solidFill>
                <a:effectLst/>
                <a:uLnTx/>
                <a:uFillTx/>
                <a:latin typeface="Calibri"/>
                <a:ea typeface="+mn-ea"/>
                <a:cs typeface="+mn-cs"/>
              </a:rPr>
              <a:t>Formation sélective (BTS, BUT, classe prépa, IFSI, écoles, …) </a:t>
            </a:r>
            <a:endParaRPr kumimoji="0" lang="fr-FR" sz="1400" b="0" i="0" u="none" strike="noStrike" kern="1200" cap="none" spc="0" normalizeH="0" baseline="0" noProof="0" dirty="0">
              <a:ln>
                <a:noFill/>
              </a:ln>
              <a:solidFill>
                <a:srgbClr val="000091"/>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p:txBody>
      </p:sp>
      <p:sp>
        <p:nvSpPr>
          <p:cNvPr id="8" name="Espace réservé du numéro de diapositive 3"/>
          <p:cNvSpPr txBox="1">
            <a:spLocks/>
          </p:cNvSpPr>
          <p:nvPr/>
        </p:nvSpPr>
        <p:spPr>
          <a:xfrm>
            <a:off x="8340049" y="4857149"/>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6B7B3CB-E3BA-F74C-AB76-86EFC5843CD6}" type="slidenum">
              <a:rPr kumimoji="0" lang="fr-FR" sz="90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23</a:t>
            </a:fld>
            <a:endParaRPr kumimoji="0" lang="fr-FR" sz="900" b="1"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à coins arrondis 8"/>
          <p:cNvSpPr/>
          <p:nvPr/>
        </p:nvSpPr>
        <p:spPr>
          <a:xfrm>
            <a:off x="1350965" y="1491630"/>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10" name="Rectangle à coins arrondis 9"/>
          <p:cNvSpPr/>
          <p:nvPr/>
        </p:nvSpPr>
        <p:spPr>
          <a:xfrm>
            <a:off x="1357315" y="2007566"/>
            <a:ext cx="2657475" cy="323850"/>
          </a:xfrm>
          <a:prstGeom prst="roundRect">
            <a:avLst/>
          </a:prstGeom>
          <a:solidFill>
            <a:srgbClr val="417DC4"/>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En attente d’une place</a:t>
            </a:r>
          </a:p>
        </p:txBody>
      </p:sp>
      <p:sp>
        <p:nvSpPr>
          <p:cNvPr id="11" name="ZoneTexte 13"/>
          <p:cNvSpPr txBox="1">
            <a:spLocks noChangeArrowheads="1"/>
          </p:cNvSpPr>
          <p:nvPr/>
        </p:nvSpPr>
        <p:spPr bwMode="auto">
          <a:xfrm>
            <a:off x="2490790" y="1756742"/>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ea typeface="+mn-ea"/>
                <a:cs typeface="+mn-cs"/>
              </a:rPr>
              <a:t>ou</a:t>
            </a:r>
          </a:p>
        </p:txBody>
      </p:sp>
      <p:sp>
        <p:nvSpPr>
          <p:cNvPr id="12" name="Flèche droite 11"/>
          <p:cNvSpPr/>
          <p:nvPr/>
        </p:nvSpPr>
        <p:spPr>
          <a:xfrm>
            <a:off x="4135438" y="1563067"/>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3" name="Rectangle à coins arrondis 12"/>
          <p:cNvSpPr/>
          <p:nvPr/>
        </p:nvSpPr>
        <p:spPr>
          <a:xfrm>
            <a:off x="4919662" y="1564308"/>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000091"/>
                </a:solidFill>
                <a:effectLst/>
                <a:uLnTx/>
                <a:uFillTx/>
                <a:latin typeface="Arial"/>
                <a:ea typeface="+mn-ea"/>
                <a:cs typeface="+mn-cs"/>
              </a:rPr>
              <a:t>Le candidat accepte la proposition ou y renonce</a:t>
            </a:r>
          </a:p>
        </p:txBody>
      </p:sp>
      <p:sp>
        <p:nvSpPr>
          <p:cNvPr id="15" name="Rectangle à coins arrondis 14"/>
          <p:cNvSpPr/>
          <p:nvPr/>
        </p:nvSpPr>
        <p:spPr>
          <a:xfrm>
            <a:off x="1357315" y="2512391"/>
            <a:ext cx="2657475" cy="323850"/>
          </a:xfrm>
          <a:prstGeom prst="roundRect">
            <a:avLst/>
          </a:prstGeom>
          <a:solidFill>
            <a:sysClr val="window" lastClr="FFFFFF">
              <a:lumMod val="85000"/>
            </a:sys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D566E"/>
                </a:solidFill>
                <a:effectLst/>
                <a:uLnTx/>
                <a:uFillTx/>
                <a:latin typeface="Calibri"/>
                <a:ea typeface="+mn-ea"/>
                <a:cs typeface="+mn-cs"/>
              </a:rPr>
              <a:t>Non</a:t>
            </a:r>
          </a:p>
        </p:txBody>
      </p:sp>
      <p:sp>
        <p:nvSpPr>
          <p:cNvPr id="16" name="ZoneTexte 35"/>
          <p:cNvSpPr txBox="1">
            <a:spLocks noChangeArrowheads="1"/>
          </p:cNvSpPr>
          <p:nvPr/>
        </p:nvSpPr>
        <p:spPr bwMode="auto">
          <a:xfrm>
            <a:off x="2490790" y="2261567"/>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ea typeface="+mn-ea"/>
                <a:cs typeface="+mn-cs"/>
              </a:rPr>
              <a:t>ou</a:t>
            </a:r>
          </a:p>
        </p:txBody>
      </p:sp>
      <p:sp>
        <p:nvSpPr>
          <p:cNvPr id="18" name="Flèche droite 17"/>
          <p:cNvSpPr/>
          <p:nvPr/>
        </p:nvSpPr>
        <p:spPr>
          <a:xfrm>
            <a:off x="4135438" y="2058367"/>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9" name="Rectangle à coins arrondis 18"/>
          <p:cNvSpPr/>
          <p:nvPr/>
        </p:nvSpPr>
        <p:spPr>
          <a:xfrm>
            <a:off x="4919662" y="2018679"/>
            <a:ext cx="3708000" cy="32385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000091"/>
                </a:solidFill>
                <a:effectLst/>
                <a:uLnTx/>
                <a:uFillTx/>
                <a:latin typeface="Arial"/>
                <a:ea typeface="+mn-ea"/>
                <a:cs typeface="+mn-cs"/>
              </a:rPr>
              <a:t>Le candidat maintient le vœu en attente ou y renonce</a:t>
            </a:r>
          </a:p>
        </p:txBody>
      </p:sp>
      <p:sp>
        <p:nvSpPr>
          <p:cNvPr id="20" name="Rectangle à coins arrondis 19"/>
          <p:cNvSpPr/>
          <p:nvPr/>
        </p:nvSpPr>
        <p:spPr>
          <a:xfrm>
            <a:off x="1360490" y="3207488"/>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21" name="Rectangle à coins arrondis 20"/>
          <p:cNvSpPr/>
          <p:nvPr/>
        </p:nvSpPr>
        <p:spPr>
          <a:xfrm>
            <a:off x="1366840" y="3723424"/>
            <a:ext cx="2657475" cy="323850"/>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OUI-SI</a:t>
            </a:r>
            <a:r>
              <a:rPr kumimoji="0" lang="fr-FR" sz="1200" b="1" i="0" u="none" strike="noStrike" kern="0" cap="none" spc="0" normalizeH="0" baseline="0" noProof="0" dirty="0">
                <a:ln>
                  <a:noFill/>
                </a:ln>
                <a:solidFill>
                  <a:srgbClr val="E1000F"/>
                </a:solidFill>
                <a:effectLst/>
                <a:uLnTx/>
                <a:uFillTx/>
                <a:latin typeface="Calibri"/>
                <a:ea typeface="+mn-ea"/>
                <a:cs typeface="+mn-cs"/>
              </a:rPr>
              <a:t>*</a:t>
            </a:r>
            <a:r>
              <a:rPr kumimoji="0" lang="fr-FR" sz="1200" b="1" i="0" u="none" strike="noStrike" kern="0" cap="none" spc="0" normalizeH="0" baseline="0" noProof="0" dirty="0">
                <a:ln>
                  <a:noFill/>
                </a:ln>
                <a:solidFill>
                  <a:prstClr val="white"/>
                </a:solidFill>
                <a:effectLst/>
                <a:uLnTx/>
                <a:uFillTx/>
                <a:latin typeface="Calibri"/>
                <a:ea typeface="+mn-ea"/>
                <a:cs typeface="+mn-cs"/>
              </a:rPr>
              <a:t> (proposition d’admission)</a:t>
            </a:r>
          </a:p>
        </p:txBody>
      </p:sp>
      <p:sp>
        <p:nvSpPr>
          <p:cNvPr id="22" name="ZoneTexte 41"/>
          <p:cNvSpPr txBox="1">
            <a:spLocks noChangeArrowheads="1"/>
          </p:cNvSpPr>
          <p:nvPr/>
        </p:nvSpPr>
        <p:spPr bwMode="auto">
          <a:xfrm>
            <a:off x="2435001" y="3487167"/>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dirty="0">
                <a:ln>
                  <a:noFill/>
                </a:ln>
                <a:solidFill>
                  <a:srgbClr val="3D566E"/>
                </a:solidFill>
                <a:effectLst/>
                <a:uLnTx/>
                <a:uFillTx/>
                <a:latin typeface="Calibri" pitchFamily="34" charset="0"/>
                <a:ea typeface="+mn-ea"/>
                <a:cs typeface="+mn-cs"/>
              </a:rPr>
              <a:t>ou</a:t>
            </a:r>
          </a:p>
        </p:txBody>
      </p:sp>
      <p:sp>
        <p:nvSpPr>
          <p:cNvPr id="23" name="Flèche droite 22"/>
          <p:cNvSpPr/>
          <p:nvPr/>
        </p:nvSpPr>
        <p:spPr>
          <a:xfrm>
            <a:off x="4144963" y="3278925"/>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5" name="Rectangle à coins arrondis 24"/>
          <p:cNvSpPr/>
          <p:nvPr/>
        </p:nvSpPr>
        <p:spPr>
          <a:xfrm>
            <a:off x="1331640" y="4210012"/>
            <a:ext cx="2657475" cy="323850"/>
          </a:xfrm>
          <a:prstGeom prst="roundRect">
            <a:avLst/>
          </a:prstGeom>
          <a:solidFill>
            <a:srgbClr val="417DC4"/>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En attente d’une place</a:t>
            </a:r>
          </a:p>
        </p:txBody>
      </p:sp>
      <p:sp>
        <p:nvSpPr>
          <p:cNvPr id="26" name="ZoneTexte 46"/>
          <p:cNvSpPr txBox="1">
            <a:spLocks noChangeArrowheads="1"/>
          </p:cNvSpPr>
          <p:nvPr/>
        </p:nvSpPr>
        <p:spPr bwMode="auto">
          <a:xfrm>
            <a:off x="2430785" y="3980382"/>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ea typeface="+mn-ea"/>
                <a:cs typeface="+mn-cs"/>
              </a:rPr>
              <a:t>ou</a:t>
            </a:r>
          </a:p>
        </p:txBody>
      </p:sp>
      <p:sp>
        <p:nvSpPr>
          <p:cNvPr id="28" name="Flèche droite 27"/>
          <p:cNvSpPr/>
          <p:nvPr/>
        </p:nvSpPr>
        <p:spPr>
          <a:xfrm>
            <a:off x="4144963" y="3774225"/>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9" name="Flèche droite 28"/>
          <p:cNvSpPr/>
          <p:nvPr/>
        </p:nvSpPr>
        <p:spPr>
          <a:xfrm>
            <a:off x="4135438" y="4279050"/>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30" name="Espace réservé du texte 2"/>
          <p:cNvSpPr txBox="1">
            <a:spLocks/>
          </p:cNvSpPr>
          <p:nvPr/>
        </p:nvSpPr>
        <p:spPr>
          <a:xfrm>
            <a:off x="417193" y="2885004"/>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r>
              <a:rPr kumimoji="0" lang="fr-FR" sz="1400" b="1" i="0" u="none" strike="noStrike" kern="1200" cap="none" spc="0" normalizeH="0" baseline="0" noProof="0" dirty="0">
                <a:ln>
                  <a:noFill/>
                </a:ln>
                <a:solidFill>
                  <a:srgbClr val="000091"/>
                </a:solidFill>
                <a:effectLst/>
                <a:uLnTx/>
                <a:uFillTx/>
                <a:latin typeface="Calibri"/>
                <a:ea typeface="+mn-ea"/>
                <a:cs typeface="+mn-cs"/>
              </a:rPr>
              <a:t>Formation non sélective (licences, PPPE, PASS) </a:t>
            </a:r>
            <a:endParaRPr kumimoji="0" lang="fr-FR" sz="1800" b="1" i="0" u="none" strike="noStrike" kern="1200" cap="none" spc="0" normalizeH="0" baseline="0" noProof="0" dirty="0">
              <a:ln>
                <a:noFill/>
              </a:ln>
              <a:solidFill>
                <a:srgbClr val="000091"/>
              </a:solidFill>
              <a:effectLst/>
              <a:uLnTx/>
              <a:uFillTx/>
              <a:latin typeface="Calibri"/>
              <a:ea typeface="+mn-ea"/>
              <a:cs typeface="+mn-cs"/>
            </a:endParaRPr>
          </a:p>
        </p:txBody>
      </p:sp>
      <p:sp>
        <p:nvSpPr>
          <p:cNvPr id="33" name="Rectangle à coins arrondis 32"/>
          <p:cNvSpPr/>
          <p:nvPr/>
        </p:nvSpPr>
        <p:spPr>
          <a:xfrm>
            <a:off x="4933833" y="3212293"/>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000091"/>
                </a:solidFill>
                <a:effectLst/>
                <a:uLnTx/>
                <a:uFillTx/>
                <a:latin typeface="Arial"/>
                <a:ea typeface="+mn-ea"/>
                <a:cs typeface="+mn-cs"/>
              </a:rPr>
              <a:t>Le candidat accepte la proposition ou y renonce</a:t>
            </a:r>
          </a:p>
        </p:txBody>
      </p:sp>
      <p:sp>
        <p:nvSpPr>
          <p:cNvPr id="34" name="Rectangle à coins arrondis 33"/>
          <p:cNvSpPr/>
          <p:nvPr/>
        </p:nvSpPr>
        <p:spPr>
          <a:xfrm>
            <a:off x="4958637" y="3704949"/>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000091"/>
                </a:solidFill>
                <a:effectLst/>
                <a:uLnTx/>
                <a:uFillTx/>
                <a:latin typeface="Arial"/>
                <a:ea typeface="+mn-ea"/>
                <a:cs typeface="+mn-cs"/>
              </a:rPr>
              <a:t>Le candidat accepte la proposition ou y renonce</a:t>
            </a:r>
          </a:p>
        </p:txBody>
      </p:sp>
      <p:sp>
        <p:nvSpPr>
          <p:cNvPr id="35" name="Rectangle à coins arrondis 34"/>
          <p:cNvSpPr/>
          <p:nvPr/>
        </p:nvSpPr>
        <p:spPr>
          <a:xfrm>
            <a:off x="4944466" y="4143592"/>
            <a:ext cx="3708000" cy="32385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000091"/>
                </a:solidFill>
                <a:effectLst/>
                <a:uLnTx/>
                <a:uFillTx/>
                <a:latin typeface="Arial"/>
                <a:ea typeface="+mn-ea"/>
                <a:cs typeface="+mn-cs"/>
              </a:rPr>
              <a:t>Le candidat maintient le vœu en attente ou y renonce</a:t>
            </a:r>
          </a:p>
        </p:txBody>
      </p:sp>
      <p:sp>
        <p:nvSpPr>
          <p:cNvPr id="2" name="ZoneTexte 1"/>
          <p:cNvSpPr txBox="1"/>
          <p:nvPr/>
        </p:nvSpPr>
        <p:spPr>
          <a:xfrm flipH="1">
            <a:off x="323527" y="4629441"/>
            <a:ext cx="7653824" cy="44627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EC130E"/>
                </a:solidFill>
                <a:effectLst/>
                <a:uLnTx/>
                <a:uFillTx/>
                <a:latin typeface="Arial"/>
                <a:ea typeface="+mn-ea"/>
                <a:cs typeface="+mn-cs"/>
              </a:rPr>
              <a:t>*</a:t>
            </a:r>
            <a:r>
              <a:rPr kumimoji="0" lang="fr-FR" sz="1100" b="0" i="0" u="none" strike="noStrike" kern="1200" cap="none" spc="0" normalizeH="0" baseline="0" noProof="0" dirty="0">
                <a:ln>
                  <a:noFill/>
                </a:ln>
                <a:solidFill>
                  <a:srgbClr val="0C5076"/>
                </a:solidFill>
                <a:effectLst/>
                <a:uLnTx/>
                <a:uFillTx/>
                <a:latin typeface="Arial"/>
                <a:ea typeface="+mn-ea"/>
                <a:cs typeface="+mn-cs"/>
              </a:rPr>
              <a:t> </a:t>
            </a:r>
            <a:r>
              <a:rPr kumimoji="0" lang="fr-FR" sz="1100" b="0" i="0" u="none" strike="noStrike" kern="1200" cap="none" spc="0" normalizeH="0" baseline="0" noProof="0" dirty="0">
                <a:ln>
                  <a:noFill/>
                </a:ln>
                <a:solidFill>
                  <a:srgbClr val="000091"/>
                </a:solidFill>
                <a:effectLst/>
                <a:uLnTx/>
                <a:uFillTx/>
                <a:latin typeface="Arial"/>
                <a:ea typeface="+mn-ea"/>
                <a:cs typeface="+mn-cs"/>
              </a:rPr>
              <a:t>Oui-si : le candidat est accepté à condition de suivre un parcours de réussite (remise à niveau, tutorat..)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000091"/>
              </a:solidFill>
              <a:effectLst/>
              <a:uLnTx/>
              <a:uFillTx/>
              <a:latin typeface="Arial"/>
              <a:ea typeface="+mn-ea"/>
              <a:cs typeface="+mn-cs"/>
            </a:endParaRPr>
          </a:p>
        </p:txBody>
      </p:sp>
      <p:sp>
        <p:nvSpPr>
          <p:cNvPr id="32" name="Titre 1"/>
          <p:cNvSpPr>
            <a:spLocks noGrp="1"/>
          </p:cNvSpPr>
          <p:nvPr>
            <p:ph type="title"/>
          </p:nvPr>
        </p:nvSpPr>
        <p:spPr>
          <a:xfrm>
            <a:off x="2887177" y="87366"/>
            <a:ext cx="6327381" cy="602585"/>
          </a:xfrm>
        </p:spPr>
        <p:txBody>
          <a:bodyPr/>
          <a:lstStyle/>
          <a:p>
            <a:r>
              <a:rPr lang="fr-FR" sz="2400" b="0" dirty="0">
                <a:solidFill>
                  <a:schemeClr val="accent5"/>
                </a:solidFill>
              </a:rPr>
              <a:t>Les </a:t>
            </a:r>
            <a:r>
              <a:rPr lang="fr-FR" sz="2400" b="0" dirty="0">
                <a:solidFill>
                  <a:schemeClr val="accent5"/>
                </a:solidFill>
                <a:latin typeface="+mn-lt"/>
              </a:rPr>
              <a:t>réponses</a:t>
            </a:r>
            <a:r>
              <a:rPr lang="fr-FR" sz="2400" b="0" dirty="0">
                <a:solidFill>
                  <a:schemeClr val="accent5"/>
                </a:solidFill>
              </a:rPr>
              <a:t> des formations et les choix des candidats</a:t>
            </a:r>
          </a:p>
        </p:txBody>
      </p:sp>
      <p:sp>
        <p:nvSpPr>
          <p:cNvPr id="31" name="Rectangle à coins arrondis 30"/>
          <p:cNvSpPr/>
          <p:nvPr/>
        </p:nvSpPr>
        <p:spPr>
          <a:xfrm>
            <a:off x="1347790" y="1489959"/>
            <a:ext cx="2657475" cy="325437"/>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OUI (proposition d’admission)</a:t>
            </a:r>
          </a:p>
        </p:txBody>
      </p:sp>
      <p:sp>
        <p:nvSpPr>
          <p:cNvPr id="36" name="Rectangle à coins arrondis 35"/>
          <p:cNvSpPr/>
          <p:nvPr/>
        </p:nvSpPr>
        <p:spPr>
          <a:xfrm>
            <a:off x="1357315" y="3205817"/>
            <a:ext cx="2657475" cy="325437"/>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Tree>
    <p:extLst>
      <p:ext uri="{BB962C8B-B14F-4D97-AF65-F5344CB8AC3E}">
        <p14:creationId xmlns:p14="http://schemas.microsoft.com/office/powerpoint/2010/main" val="933716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24497" y="87957"/>
            <a:ext cx="5576524" cy="608953"/>
          </a:xfrm>
        </p:spPr>
        <p:txBody>
          <a:bodyPr/>
          <a:lstStyle/>
          <a:p>
            <a:r>
              <a:rPr lang="fr-FR" sz="2400" b="0" dirty="0">
                <a:solidFill>
                  <a:schemeClr val="accent5"/>
                </a:solidFill>
              </a:rPr>
              <a:t>Une alerte</a:t>
            </a:r>
            <a:br>
              <a:rPr lang="fr-FR" sz="2400" b="0" dirty="0">
                <a:solidFill>
                  <a:schemeClr val="accent5"/>
                </a:solidFill>
              </a:rPr>
            </a:br>
            <a:r>
              <a:rPr lang="fr-FR" sz="2400" b="0" dirty="0">
                <a:solidFill>
                  <a:schemeClr val="accent5"/>
                </a:solidFill>
              </a:rPr>
              <a:t>à chaque proposition d’admission </a:t>
            </a:r>
          </a:p>
        </p:txBody>
      </p:sp>
      <p:sp>
        <p:nvSpPr>
          <p:cNvPr id="8" name="Espace réservé du numéro de diapositive 3"/>
          <p:cNvSpPr txBox="1">
            <a:spLocks/>
          </p:cNvSpPr>
          <p:nvPr/>
        </p:nvSpPr>
        <p:spPr>
          <a:xfrm>
            <a:off x="8340049" y="6285507"/>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6B7B3CB-E3BA-F74C-AB76-86EFC5843CD6}" type="slidenum">
              <a:rPr kumimoji="0" lang="fr-FR" sz="100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24</a:t>
            </a:fld>
            <a:endParaRPr kumimoji="0" lang="fr-FR" sz="1000" b="1"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à coins arrondis 9"/>
          <p:cNvSpPr/>
          <p:nvPr/>
        </p:nvSpPr>
        <p:spPr>
          <a:xfrm>
            <a:off x="524164" y="4124528"/>
            <a:ext cx="5984080" cy="843558"/>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1" indent="0" algn="l" defTabSz="457200" rtl="0" eaLnBrk="1" fontAlgn="auto" latinLnBrk="0" hangingPunct="1">
              <a:lnSpc>
                <a:spcPct val="90000"/>
              </a:lnSpc>
              <a:spcBef>
                <a:spcPts val="0"/>
              </a:spcBef>
              <a:spcAft>
                <a:spcPts val="0"/>
              </a:spcAft>
              <a:buClrTx/>
              <a:buSzPct val="100000"/>
              <a:buFontTx/>
              <a:buNone/>
              <a:tabLst/>
              <a:defRPr/>
            </a:pPr>
            <a:r>
              <a:rPr kumimoji="0" lang="fr-FR" sz="1400" b="1" i="0" u="sng" strike="noStrike" kern="1200" cap="none" spc="0" normalizeH="0" baseline="0" noProof="0" dirty="0">
                <a:ln>
                  <a:noFill/>
                </a:ln>
                <a:solidFill>
                  <a:srgbClr val="FFFFFF"/>
                </a:solidFill>
                <a:effectLst/>
                <a:uLnTx/>
                <a:uFillTx/>
                <a:latin typeface="Arial"/>
                <a:ea typeface="+mn-ea"/>
                <a:cs typeface="+mn-cs"/>
              </a:rPr>
              <a:t>Info</a:t>
            </a:r>
            <a:r>
              <a:rPr kumimoji="0" lang="fr-FR" sz="1400" b="1" i="0" u="none" strike="noStrike" kern="0" cap="none" spc="0" normalizeH="0" baseline="0" noProof="0" dirty="0">
                <a:ln>
                  <a:noFill/>
                </a:ln>
                <a:solidFill>
                  <a:srgbClr val="FFFFFF"/>
                </a:solidFill>
                <a:effectLst/>
                <a:uLnTx/>
                <a:uFillTx/>
                <a:latin typeface="Arial"/>
                <a:ea typeface="+mn-ea"/>
                <a:cs typeface="+mn-cs"/>
              </a:rPr>
              <a:t> </a:t>
            </a:r>
            <a:r>
              <a:rPr kumimoji="0" lang="fr-FR" sz="1400" b="0" i="0" u="none" strike="noStrike" kern="0" cap="none" spc="0" normalizeH="0" baseline="0" noProof="0" dirty="0">
                <a:ln>
                  <a:noFill/>
                </a:ln>
                <a:solidFill>
                  <a:srgbClr val="FFFFFF"/>
                </a:solidFill>
                <a:effectLst/>
                <a:uLnTx/>
                <a:uFillTx/>
                <a:latin typeface="Arial"/>
                <a:ea typeface="+mn-ea"/>
                <a:cs typeface="+mn-cs"/>
              </a:rPr>
              <a:t>: les parents sont également prévenus lorsqu’ils ont renseigné leur adresse mail et leur numéro de portable dans le dossier Parcoursup de leur enfant </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1275606"/>
            <a:ext cx="2051053" cy="3086075"/>
          </a:xfrm>
          <a:prstGeom prst="rect">
            <a:avLst/>
          </a:prstGeom>
        </p:spPr>
      </p:pic>
      <p:sp>
        <p:nvSpPr>
          <p:cNvPr id="4" name="Espace réservé du texte 2">
            <a:extLst>
              <a:ext uri="{FF2B5EF4-FFF2-40B4-BE49-F238E27FC236}">
                <a16:creationId xmlns:a16="http://schemas.microsoft.com/office/drawing/2014/main" id="{19CD6BE5-9FFE-7380-B046-5E70463EC92F}"/>
              </a:ext>
            </a:extLst>
          </p:cNvPr>
          <p:cNvSpPr txBox="1">
            <a:spLocks/>
          </p:cNvSpPr>
          <p:nvPr/>
        </p:nvSpPr>
        <p:spPr>
          <a:xfrm>
            <a:off x="553912" y="874116"/>
            <a:ext cx="5827433" cy="3075314"/>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3687" marR="0" lvl="0" indent="-285750" algn="just" defTabSz="457200" rtl="0" eaLnBrk="1" fontAlgn="auto" latinLnBrk="0" hangingPunct="1">
              <a:lnSpc>
                <a:spcPct val="100000"/>
              </a:lnSpc>
              <a:spcBef>
                <a:spcPct val="20000"/>
              </a:spcBef>
              <a:spcAft>
                <a:spcPts val="0"/>
              </a:spcAft>
              <a:buClr>
                <a:srgbClr val="FF0000"/>
              </a:buClr>
              <a:buSzTx/>
              <a:buFont typeface="Lucida Grande"/>
              <a:buChar char="&gt;"/>
              <a:tabLst/>
              <a:defRPr/>
            </a:pPr>
            <a:r>
              <a:rPr kumimoji="0" lang="fr-FR" sz="1400" b="1" i="0" u="none" strike="noStrike" kern="1200" cap="none" spc="0" normalizeH="0" baseline="0" noProof="0" dirty="0">
                <a:ln>
                  <a:noFill/>
                </a:ln>
                <a:solidFill>
                  <a:schemeClr val="tx1"/>
                </a:solidFill>
                <a:effectLst/>
                <a:uLnTx/>
                <a:uFillTx/>
                <a:latin typeface="Arial"/>
                <a:ea typeface="+mn-ea"/>
                <a:cs typeface="+mn-cs"/>
              </a:rPr>
              <a:t>par SMS et par mail dans sa messagerie personnelle </a:t>
            </a:r>
            <a:r>
              <a:rPr kumimoji="0" lang="fr-FR" sz="1400" b="0" i="0" u="none" strike="noStrike" kern="1200" cap="none" spc="0" normalizeH="0" baseline="0" noProof="0" dirty="0">
                <a:ln>
                  <a:noFill/>
                </a:ln>
                <a:solidFill>
                  <a:schemeClr val="tx1"/>
                </a:solidFill>
                <a:effectLst/>
                <a:uLnTx/>
                <a:uFillTx/>
                <a:latin typeface="Arial"/>
                <a:ea typeface="+mn-ea"/>
                <a:cs typeface="+mn-cs"/>
              </a:rPr>
              <a:t>(rappel : une adresse mail valide et régulièrement consultée et un numéro de portable sont demandés au moment de l’inscription  </a:t>
            </a:r>
            <a:r>
              <a:rPr kumimoji="0" lang="fr-FR" sz="1400" b="0" i="0" u="none" strike="noStrike" kern="1200" cap="none" spc="0" normalizeH="0" baseline="0" noProof="0" dirty="0" err="1">
                <a:ln>
                  <a:noFill/>
                </a:ln>
                <a:solidFill>
                  <a:schemeClr val="tx1"/>
                </a:solidFill>
                <a:effectLst/>
                <a:uLnTx/>
                <a:uFillTx/>
                <a:latin typeface="Arial"/>
                <a:ea typeface="+mn-ea"/>
                <a:cs typeface="+mn-cs"/>
              </a:rPr>
              <a:t>Parcoursup</a:t>
            </a:r>
            <a:r>
              <a:rPr kumimoji="0" lang="fr-FR" sz="1400" b="0" i="0" u="none" strike="noStrike" kern="1200" cap="none" spc="0" normalizeH="0" baseline="0" noProof="0" dirty="0">
                <a:ln>
                  <a:noFill/>
                </a:ln>
                <a:solidFill>
                  <a:schemeClr val="tx1"/>
                </a:solidFill>
                <a:effectLst/>
                <a:uLnTx/>
                <a:uFillTx/>
                <a:latin typeface="Arial"/>
                <a:ea typeface="+mn-ea"/>
                <a:cs typeface="+mn-cs"/>
              </a:rPr>
              <a:t>)</a:t>
            </a:r>
          </a:p>
          <a:p>
            <a:pPr marL="293687" marR="0" lvl="0" indent="-285750" algn="just" defTabSz="457200" rtl="0" eaLnBrk="1" fontAlgn="auto" latinLnBrk="0" hangingPunct="1">
              <a:lnSpc>
                <a:spcPct val="100000"/>
              </a:lnSpc>
              <a:spcBef>
                <a:spcPct val="20000"/>
              </a:spcBef>
              <a:spcAft>
                <a:spcPts val="0"/>
              </a:spcAft>
              <a:buClr>
                <a:srgbClr val="FF0000"/>
              </a:buClr>
              <a:buSzTx/>
              <a:buFont typeface="Lucida Grande"/>
              <a:buChar char="&gt;"/>
              <a:tabLst/>
              <a:defRPr/>
            </a:pPr>
            <a:endParaRPr kumimoji="0" lang="fr-FR" sz="1400" b="1" i="0" u="none" strike="noStrike" kern="1200" cap="none" spc="0" normalizeH="0" baseline="0" noProof="0" dirty="0">
              <a:ln>
                <a:noFill/>
              </a:ln>
              <a:solidFill>
                <a:schemeClr val="tx1"/>
              </a:solidFill>
              <a:effectLst/>
              <a:uLnTx/>
              <a:uFillTx/>
              <a:latin typeface="Arial"/>
              <a:ea typeface="+mn-ea"/>
              <a:cs typeface="+mn-cs"/>
            </a:endParaRPr>
          </a:p>
          <a:p>
            <a:pPr marL="293687" marR="0" lvl="0" indent="-285750" algn="just" defTabSz="457200" rtl="0" eaLnBrk="1" fontAlgn="auto" latinLnBrk="0" hangingPunct="1">
              <a:lnSpc>
                <a:spcPct val="100000"/>
              </a:lnSpc>
              <a:spcBef>
                <a:spcPct val="20000"/>
              </a:spcBef>
              <a:spcAft>
                <a:spcPts val="0"/>
              </a:spcAft>
              <a:buClr>
                <a:srgbClr val="FF0000"/>
              </a:buClr>
              <a:buSzTx/>
              <a:buFont typeface="Lucida Grande"/>
              <a:buChar char="&gt;"/>
              <a:tabLst/>
              <a:defRPr/>
            </a:pPr>
            <a:r>
              <a:rPr kumimoji="0" lang="fr-FR" sz="1400" b="1" i="0" u="none" strike="noStrike" kern="1200" cap="none" spc="0" normalizeH="0" baseline="0" noProof="0" dirty="0">
                <a:ln>
                  <a:noFill/>
                </a:ln>
                <a:solidFill>
                  <a:schemeClr val="tx1"/>
                </a:solidFill>
                <a:effectLst/>
                <a:uLnTx/>
                <a:uFillTx/>
                <a:latin typeface="Arial"/>
                <a:ea typeface="+mn-ea"/>
                <a:cs typeface="+mn-cs"/>
              </a:rPr>
              <a:t>par notification sur l’application Parcoursup </a:t>
            </a:r>
            <a:r>
              <a:rPr kumimoji="0" lang="fr-FR" sz="1400" b="0" i="0" u="none" strike="noStrike" kern="1200" cap="none" spc="0" normalizeH="0" baseline="0" noProof="0" dirty="0">
                <a:ln>
                  <a:noFill/>
                </a:ln>
                <a:solidFill>
                  <a:schemeClr val="tx1"/>
                </a:solidFill>
                <a:effectLst/>
                <a:uLnTx/>
                <a:uFillTx/>
                <a:latin typeface="Arial"/>
                <a:ea typeface="+mn-ea"/>
                <a:cs typeface="+mn-cs"/>
              </a:rPr>
              <a:t>(application téléchargeable à partir du 30 mai)</a:t>
            </a:r>
          </a:p>
          <a:p>
            <a:pPr marL="7937" marR="0" lvl="0" indent="0" algn="just" defTabSz="457200" rtl="0" eaLnBrk="1" fontAlgn="auto" latinLnBrk="0" hangingPunct="1">
              <a:lnSpc>
                <a:spcPct val="100000"/>
              </a:lnSpc>
              <a:spcBef>
                <a:spcPct val="20000"/>
              </a:spcBef>
              <a:spcAft>
                <a:spcPts val="0"/>
              </a:spcAft>
              <a:buClr>
                <a:srgbClr val="FF0000"/>
              </a:buClr>
              <a:buSzTx/>
              <a:buNone/>
              <a:tabLst/>
              <a:defRPr/>
            </a:pPr>
            <a:endParaRPr kumimoji="0" lang="fr-FR" sz="1400" b="0" i="0" u="none" strike="noStrike" kern="1200" cap="none" spc="0" normalizeH="0" baseline="0" noProof="0" dirty="0">
              <a:ln>
                <a:noFill/>
              </a:ln>
              <a:solidFill>
                <a:schemeClr val="tx1"/>
              </a:solidFill>
              <a:effectLst/>
              <a:uLnTx/>
              <a:uFillTx/>
              <a:latin typeface="Arial"/>
              <a:ea typeface="+mn-ea"/>
              <a:cs typeface="+mn-cs"/>
            </a:endParaRPr>
          </a:p>
          <a:p>
            <a:pPr marL="293687" marR="0" lvl="0" indent="-285750" algn="just" defTabSz="457200" rtl="0" eaLnBrk="1" fontAlgn="auto" latinLnBrk="0" hangingPunct="1">
              <a:lnSpc>
                <a:spcPct val="100000"/>
              </a:lnSpc>
              <a:spcBef>
                <a:spcPct val="20000"/>
              </a:spcBef>
              <a:spcAft>
                <a:spcPts val="0"/>
              </a:spcAft>
              <a:buClr>
                <a:srgbClr val="FF0000"/>
              </a:buClr>
              <a:buSzTx/>
              <a:buFont typeface="Lucida Grande"/>
              <a:buChar char="&gt;"/>
              <a:tabLst/>
              <a:defRPr/>
            </a:pPr>
            <a:r>
              <a:rPr kumimoji="0" lang="fr-FR" sz="1400" b="1" i="0" u="none" strike="noStrike" kern="1200" cap="none" spc="0" normalizeH="0" baseline="0" noProof="0" dirty="0">
                <a:ln>
                  <a:noFill/>
                </a:ln>
                <a:solidFill>
                  <a:schemeClr val="tx1"/>
                </a:solidFill>
                <a:effectLst/>
                <a:uLnTx/>
                <a:uFillTx/>
                <a:latin typeface="Arial"/>
                <a:ea typeface="+mn-ea"/>
                <a:cs typeface="+mn-cs"/>
              </a:rPr>
              <a:t>dans la messagerie intégrée au dossier </a:t>
            </a:r>
            <a:r>
              <a:rPr kumimoji="0" lang="fr-FR" sz="1400" b="0" i="0" u="none" strike="noStrike" kern="1200" cap="none" spc="0" normalizeH="0" baseline="0" noProof="0" dirty="0">
                <a:ln>
                  <a:noFill/>
                </a:ln>
                <a:solidFill>
                  <a:schemeClr val="tx1"/>
                </a:solidFill>
                <a:effectLst/>
                <a:uLnTx/>
                <a:uFillTx/>
                <a:latin typeface="Arial"/>
                <a:ea typeface="+mn-ea"/>
                <a:cs typeface="+mn-cs"/>
              </a:rPr>
              <a:t>candidat sur </a:t>
            </a:r>
            <a:r>
              <a:rPr kumimoji="0" lang="fr-FR" sz="1400" b="0" i="0" u="none" strike="noStrike" kern="1200" cap="none" spc="0" normalizeH="0" baseline="0" noProof="0" dirty="0" err="1">
                <a:ln>
                  <a:noFill/>
                </a:ln>
                <a:solidFill>
                  <a:schemeClr val="tx1"/>
                </a:solidFill>
                <a:effectLst/>
                <a:uLnTx/>
                <a:uFillTx/>
                <a:latin typeface="Arial"/>
                <a:ea typeface="+mn-ea"/>
                <a:cs typeface="+mn-cs"/>
              </a:rPr>
              <a:t>Parcoursup</a:t>
            </a:r>
            <a:endParaRPr kumimoji="0" lang="fr-FR" sz="1400" b="0" i="0" u="none" strike="noStrike" kern="1200" cap="none" spc="0" normalizeH="0" baseline="0" noProof="0" dirty="0">
              <a:ln>
                <a:noFill/>
              </a:ln>
              <a:solidFill>
                <a:schemeClr val="tx1"/>
              </a:solidFill>
              <a:effectLst/>
              <a:uLnTx/>
              <a:uFillTx/>
              <a:latin typeface="Arial"/>
              <a:ea typeface="+mn-ea"/>
              <a:cs typeface="+mn-cs"/>
            </a:endParaRPr>
          </a:p>
          <a:p>
            <a:pPr marL="293687" marR="0" lvl="0" indent="-285750" algn="just" defTabSz="457200" rtl="0" eaLnBrk="1" fontAlgn="auto" latinLnBrk="0" hangingPunct="1">
              <a:lnSpc>
                <a:spcPct val="100000"/>
              </a:lnSpc>
              <a:spcBef>
                <a:spcPct val="20000"/>
              </a:spcBef>
              <a:spcAft>
                <a:spcPts val="0"/>
              </a:spcAft>
              <a:buClr>
                <a:srgbClr val="FF0000"/>
              </a:buClr>
              <a:buSzTx/>
              <a:buFont typeface="Lucida Grande"/>
              <a:buChar char="&gt;"/>
              <a:tabLst/>
              <a:defRPr/>
            </a:pPr>
            <a:endParaRPr lang="fr-FR" sz="1400" dirty="0">
              <a:solidFill>
                <a:schemeClr val="tx1"/>
              </a:solidFill>
              <a:latin typeface="Arial"/>
            </a:endParaRPr>
          </a:p>
          <a:p>
            <a:pPr marL="293687" lvl="0" indent="-285750" algn="just">
              <a:buSzTx/>
              <a:defRPr/>
            </a:pPr>
            <a:r>
              <a:rPr lang="fr-FR" sz="1400" dirty="0">
                <a:solidFill>
                  <a:schemeClr val="tx1"/>
                </a:solidFill>
              </a:rPr>
              <a:t>En juin, les candidats ayant des vœux en attente et qui ont mûri leur choix de poursuite d’études auront la possibilité d’activer une option appelée “répondeur automatique” (soit faire valider automatiquement un vœu).</a:t>
            </a:r>
          </a:p>
          <a:p>
            <a:pPr marL="293687" lvl="0" indent="-285750" algn="just">
              <a:buSzTx/>
              <a:defRPr/>
            </a:pPr>
            <a:endParaRPr lang="fr-FR" sz="1400" dirty="0">
              <a:solidFill>
                <a:schemeClr val="tx1"/>
              </a:solidFill>
            </a:endParaRPr>
          </a:p>
          <a:p>
            <a:pPr marL="293687" marR="0" lvl="0" indent="-285750" algn="just" defTabSz="457200" rtl="0" eaLnBrk="1" fontAlgn="auto" latinLnBrk="0" hangingPunct="1">
              <a:lnSpc>
                <a:spcPct val="100000"/>
              </a:lnSpc>
              <a:spcBef>
                <a:spcPct val="20000"/>
              </a:spcBef>
              <a:spcAft>
                <a:spcPts val="0"/>
              </a:spcAft>
              <a:buClr>
                <a:srgbClr val="FF0000"/>
              </a:buClr>
              <a:buSzTx/>
              <a:buFont typeface="Lucida Grande"/>
              <a:buChar char="&gt;"/>
              <a:tabLst/>
              <a:defRPr/>
            </a:pPr>
            <a:endParaRPr kumimoji="0" lang="fr-FR" sz="1400" b="0" i="0" u="none" strike="noStrike" kern="1200" cap="none" spc="0" normalizeH="0" baseline="0" noProof="0" dirty="0">
              <a:ln>
                <a:noFill/>
              </a:ln>
              <a:solidFill>
                <a:schemeClr val="tx1"/>
              </a:solidFill>
              <a:effectLst/>
              <a:uLnTx/>
              <a:uFillTx/>
              <a:latin typeface="Arial"/>
              <a:ea typeface="+mn-ea"/>
              <a:cs typeface="+mn-cs"/>
            </a:endParaRPr>
          </a:p>
          <a:p>
            <a:pPr marL="457200" marR="0" lvl="1" indent="0" algn="l" defTabSz="457200" rtl="0" eaLnBrk="1" fontAlgn="auto" latinLnBrk="0" hangingPunct="1">
              <a:lnSpc>
                <a:spcPct val="100000"/>
              </a:lnSpc>
              <a:spcBef>
                <a:spcPct val="20000"/>
              </a:spcBef>
              <a:spcAft>
                <a:spcPts val="0"/>
              </a:spcAft>
              <a:buClr>
                <a:srgbClr val="FF0000"/>
              </a:buClr>
              <a:buSzTx/>
              <a:buFont typeface="Arial-ItalicMT" charset="0"/>
              <a:buNone/>
              <a:tabLst/>
              <a:defRPr/>
            </a:pPr>
            <a:endParaRPr kumimoji="0" lang="fr-FR" sz="1100" b="0" i="0" u="none" strike="noStrike" kern="1200" cap="none" spc="0" normalizeH="0" baseline="0" noProof="0" dirty="0">
              <a:ln>
                <a:noFill/>
              </a:ln>
              <a:solidFill>
                <a:srgbClr val="3D566E"/>
              </a:solidFill>
              <a:effectLst/>
              <a:uLnTx/>
              <a:uFillTx/>
              <a:latin typeface="Arial"/>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latin typeface="Arial"/>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latin typeface="Arial"/>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latin typeface="Arial"/>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latin typeface="Arial"/>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latin typeface="Arial"/>
              <a:ea typeface="+mn-ea"/>
              <a:cs typeface="+mn-cs"/>
            </a:endParaRPr>
          </a:p>
        </p:txBody>
      </p:sp>
    </p:spTree>
    <p:extLst>
      <p:ext uri="{BB962C8B-B14F-4D97-AF65-F5344CB8AC3E}">
        <p14:creationId xmlns:p14="http://schemas.microsoft.com/office/powerpoint/2010/main" val="1084904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496388" y="4183904"/>
            <a:ext cx="7458894" cy="504229"/>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sng" strike="noStrike" kern="1200" cap="none" spc="0" normalizeH="0" baseline="0" noProof="0" dirty="0">
                <a:ln>
                  <a:noFill/>
                </a:ln>
                <a:solidFill>
                  <a:srgbClr val="FFFFFF"/>
                </a:solidFill>
                <a:effectLst/>
                <a:uLnTx/>
                <a:uFillTx/>
                <a:latin typeface="Arial"/>
                <a:ea typeface="+mn-ea"/>
                <a:cs typeface="+mn-cs"/>
              </a:rPr>
              <a:t>A savoir</a:t>
            </a:r>
            <a:r>
              <a:rPr kumimoji="0" lang="fr-FR" sz="1400" b="0" i="0" u="none" strike="noStrike" kern="1200" cap="none" spc="0" normalizeH="0" baseline="0" noProof="0" dirty="0">
                <a:ln>
                  <a:noFill/>
                </a:ln>
                <a:solidFill>
                  <a:srgbClr val="FFFFFF"/>
                </a:solidFill>
                <a:effectLst/>
                <a:uLnTx/>
                <a:uFillTx/>
                <a:latin typeface="Arial"/>
                <a:ea typeface="+mn-ea"/>
                <a:cs typeface="+mn-cs"/>
              </a:rPr>
              <a:t> : la phase complémentaire permet de formuler jusqu’à 10 </a:t>
            </a:r>
            <a:r>
              <a:rPr kumimoji="0" lang="fr-FR" sz="1400" b="1" i="0" u="sng" strike="noStrike" kern="1200" cap="none" spc="0" normalizeH="0" baseline="0" noProof="0" dirty="0">
                <a:ln>
                  <a:noFill/>
                </a:ln>
                <a:solidFill>
                  <a:srgbClr val="FFFFFF"/>
                </a:solidFill>
                <a:effectLst/>
                <a:uLnTx/>
                <a:uFillTx/>
                <a:latin typeface="Arial"/>
                <a:ea typeface="+mn-ea"/>
                <a:cs typeface="+mn-cs"/>
              </a:rPr>
              <a:t>nouveaux</a:t>
            </a:r>
            <a:r>
              <a:rPr kumimoji="0" lang="fr-FR" sz="1400" b="0" i="0" u="none" strike="noStrike" kern="1200" cap="none" spc="0" normalizeH="0" baseline="0" noProof="0" dirty="0">
                <a:ln>
                  <a:noFill/>
                </a:ln>
                <a:solidFill>
                  <a:srgbClr val="FFFFFF"/>
                </a:solidFill>
                <a:effectLst/>
                <a:uLnTx/>
                <a:uFillTx/>
                <a:latin typeface="Arial"/>
                <a:ea typeface="+mn-ea"/>
                <a:cs typeface="+mn-cs"/>
              </a:rPr>
              <a:t> vœux dans des formations qui ont des places vacantes</a:t>
            </a:r>
          </a:p>
        </p:txBody>
      </p:sp>
      <p:sp>
        <p:nvSpPr>
          <p:cNvPr id="5" name="ZoneTexte 4">
            <a:extLst>
              <a:ext uri="{FF2B5EF4-FFF2-40B4-BE49-F238E27FC236}">
                <a16:creationId xmlns:a16="http://schemas.microsoft.com/office/drawing/2014/main" id="{58746854-FCD0-5D79-3358-489CBA094CBC}"/>
              </a:ext>
            </a:extLst>
          </p:cNvPr>
          <p:cNvSpPr txBox="1"/>
          <p:nvPr/>
        </p:nvSpPr>
        <p:spPr>
          <a:xfrm>
            <a:off x="231866" y="794759"/>
            <a:ext cx="8314507" cy="3893374"/>
          </a:xfrm>
          <a:prstGeom prst="rect">
            <a:avLst/>
          </a:prstGeom>
          <a:noFill/>
        </p:spPr>
        <p:txBody>
          <a:bodyPr wrap="square" rtlCol="0">
            <a:spAutoFit/>
          </a:bodyPr>
          <a:lstStyle/>
          <a:p>
            <a:pPr marL="285750" indent="-285750">
              <a:buFont typeface="Wingdings" panose="05000000000000000000" pitchFamily="2" charset="2"/>
              <a:buChar char="Ø"/>
            </a:pPr>
            <a:r>
              <a:rPr lang="fr-FR" sz="1400" b="1" dirty="0"/>
              <a:t>Le lycéen ne reçoit que des réponses « en attente » </a:t>
            </a:r>
            <a:r>
              <a:rPr lang="fr-FR" sz="1400" dirty="0"/>
              <a:t>:</a:t>
            </a:r>
          </a:p>
          <a:p>
            <a:endParaRPr lang="fr-FR" sz="1400" dirty="0"/>
          </a:p>
          <a:p>
            <a:r>
              <a:rPr lang="fr-FR" sz="1400" dirty="0"/>
              <a:t>des</a:t>
            </a:r>
            <a:r>
              <a:rPr lang="fr-FR" sz="1400" dirty="0">
                <a:solidFill>
                  <a:srgbClr val="0C5076"/>
                </a:solidFill>
              </a:rPr>
              <a:t> </a:t>
            </a:r>
            <a:r>
              <a:rPr lang="fr-FR" sz="1400" dirty="0"/>
              <a:t>indicateurs</a:t>
            </a:r>
            <a:r>
              <a:rPr lang="fr-FR" sz="1400" dirty="0">
                <a:solidFill>
                  <a:srgbClr val="0C5076"/>
                </a:solidFill>
              </a:rPr>
              <a:t> </a:t>
            </a:r>
            <a:r>
              <a:rPr lang="fr-FR" sz="1400" dirty="0">
                <a:solidFill>
                  <a:schemeClr val="tx1"/>
                </a:solidFill>
              </a:rPr>
              <a:t>s’affichent dans son dossier pour chaque vœu en attente et l’aident à </a:t>
            </a:r>
            <a:r>
              <a:rPr lang="fr-FR" sz="1400" dirty="0"/>
              <a:t>suivre sa situation </a:t>
            </a:r>
            <a:r>
              <a:rPr lang="fr-FR" sz="1400" dirty="0">
                <a:solidFill>
                  <a:schemeClr val="tx1"/>
                </a:solidFill>
              </a:rPr>
              <a:t>qui évolue jusqu’au 12 juillet 2024 en fonction des places libérées par d’autres candidats </a:t>
            </a:r>
          </a:p>
          <a:p>
            <a:endParaRPr lang="fr-FR" sz="1400" dirty="0">
              <a:solidFill>
                <a:schemeClr val="tx1"/>
              </a:solidFill>
            </a:endParaRPr>
          </a:p>
          <a:p>
            <a:pPr marL="285750" indent="-285750">
              <a:buFont typeface="Wingdings" panose="05000000000000000000" pitchFamily="2" charset="2"/>
              <a:buChar char="Ø"/>
            </a:pPr>
            <a:r>
              <a:rPr lang="fr-FR" sz="1400" b="1" dirty="0">
                <a:solidFill>
                  <a:schemeClr val="tx1"/>
                </a:solidFill>
              </a:rPr>
              <a:t>le lycéen ne reçoit que des réponses négatives </a:t>
            </a:r>
            <a:r>
              <a:rPr lang="fr-FR" sz="1400" dirty="0">
                <a:solidFill>
                  <a:schemeClr val="tx1"/>
                </a:solidFill>
              </a:rPr>
              <a:t>(dans le cas où il n’a formulé des vœux que pour des formations sélectives) :</a:t>
            </a:r>
          </a:p>
          <a:p>
            <a:r>
              <a:rPr kumimoji="0" lang="fr-FR" sz="1400" b="0" i="0" u="none" strike="noStrike" kern="1200" cap="none" spc="0" normalizeH="0" baseline="0" noProof="0" dirty="0">
                <a:ln>
                  <a:noFill/>
                </a:ln>
                <a:effectLst/>
                <a:uLnTx/>
                <a:uFillTx/>
                <a:latin typeface="Arial"/>
                <a:ea typeface="+mn-ea"/>
                <a:cs typeface="+mn-cs"/>
              </a:rPr>
              <a:t>- dès le 30 mai 2024, il peut demander un conseil ou un accompagnement dans son lycée ou dans un CIO pour envisager d’autres choix de formation et préparer la phase complémentaire à partir du 11 juin 2024.</a:t>
            </a:r>
          </a:p>
          <a:p>
            <a:r>
              <a:rPr lang="fr-FR" sz="1400" dirty="0">
                <a:latin typeface="Arial"/>
              </a:rPr>
              <a:t>- à partir du 4 juillet 2024, </a:t>
            </a:r>
            <a:r>
              <a:rPr kumimoji="0" lang="fr-FR" sz="1400" b="0" i="0" u="none" strike="noStrike" kern="1200" cap="none" spc="0" normalizeH="0" baseline="0" noProof="0" dirty="0">
                <a:ln>
                  <a:noFill/>
                </a:ln>
                <a:effectLst/>
                <a:uLnTx/>
                <a:uFillTx/>
                <a:latin typeface="Arial"/>
                <a:ea typeface="+mn-ea"/>
                <a:cs typeface="+mn-cs"/>
              </a:rPr>
              <a:t>les candidats n’ayant pas eu de proposition peuvent solliciter </a:t>
            </a:r>
            <a:r>
              <a:rPr kumimoji="0" lang="fr-FR" sz="1400" b="1" i="0" u="none" strike="noStrike" kern="1200" cap="none" spc="0" normalizeH="0" baseline="0" noProof="0" dirty="0">
                <a:ln>
                  <a:noFill/>
                </a:ln>
                <a:effectLst/>
                <a:uLnTx/>
                <a:uFillTx/>
                <a:latin typeface="Arial"/>
                <a:ea typeface="+mn-ea"/>
                <a:cs typeface="+mn-cs"/>
              </a:rPr>
              <a:t>l’accompagnement de la Commission d’Accès à l’Enseignement Supérieur</a:t>
            </a:r>
            <a:r>
              <a:rPr kumimoji="0" lang="fr-FR" sz="1400" b="0" i="0" u="none" strike="noStrike" kern="1200" cap="none" spc="0" normalizeH="0" baseline="0" noProof="0" dirty="0">
                <a:ln>
                  <a:noFill/>
                </a:ln>
                <a:effectLst/>
                <a:uLnTx/>
                <a:uFillTx/>
                <a:latin typeface="Arial"/>
                <a:ea typeface="+mn-ea"/>
                <a:cs typeface="+mn-cs"/>
              </a:rPr>
              <a:t> </a:t>
            </a:r>
            <a:r>
              <a:rPr kumimoji="0" lang="fr-FR" sz="1400" b="1" i="0" u="none" strike="noStrike" kern="1200" cap="none" spc="0" normalizeH="0" baseline="0" noProof="0" dirty="0">
                <a:ln>
                  <a:noFill/>
                </a:ln>
                <a:effectLst/>
                <a:uLnTx/>
                <a:uFillTx/>
                <a:latin typeface="Arial"/>
                <a:ea typeface="+mn-ea"/>
                <a:cs typeface="+mn-cs"/>
              </a:rPr>
              <a:t>(CAES) </a:t>
            </a:r>
            <a:r>
              <a:rPr kumimoji="0" lang="fr-FR" sz="1400" b="0" i="0" u="none" strike="noStrike" kern="1200" cap="none" spc="0" normalizeH="0" baseline="0" noProof="0" dirty="0">
                <a:ln>
                  <a:noFill/>
                </a:ln>
                <a:effectLst/>
                <a:uLnTx/>
                <a:uFillTx/>
                <a:latin typeface="Arial"/>
                <a:ea typeface="+mn-ea"/>
                <a:cs typeface="+mn-cs"/>
              </a:rPr>
              <a:t>de leur académie (elle étudie leur dossier et les aide à trouver une formation au plus près de leur projet en fonction des places disponibles).</a:t>
            </a:r>
            <a:endParaRPr lang="fr-FR" sz="1400" dirty="0"/>
          </a:p>
          <a:p>
            <a:endParaRPr lang="fr-FR" sz="500" dirty="0">
              <a:solidFill>
                <a:schemeClr val="tx1"/>
              </a:solidFill>
            </a:endParaRPr>
          </a:p>
          <a:p>
            <a:endParaRPr lang="fr-FR" sz="500" dirty="0">
              <a:solidFill>
                <a:schemeClr val="tx1"/>
              </a:solidFill>
            </a:endParaRPr>
          </a:p>
          <a:p>
            <a:endParaRPr lang="fr-FR" sz="500" dirty="0">
              <a:solidFill>
                <a:schemeClr val="tx1"/>
              </a:solidFill>
            </a:endParaRPr>
          </a:p>
          <a:p>
            <a:endParaRPr lang="fr-FR" sz="1800" dirty="0">
              <a:solidFill>
                <a:srgbClr val="3D566E"/>
              </a:solidFill>
              <a:cs typeface="Arial"/>
            </a:endParaRPr>
          </a:p>
          <a:p>
            <a:pPr marL="285750" indent="-285750">
              <a:buFont typeface="Wingdings" panose="05000000000000000000" pitchFamily="2" charset="2"/>
              <a:buChar char="Ø"/>
            </a:pPr>
            <a:endParaRPr lang="fr-FR" dirty="0"/>
          </a:p>
        </p:txBody>
      </p:sp>
    </p:spTree>
    <p:extLst>
      <p:ext uri="{BB962C8B-B14F-4D97-AF65-F5344CB8AC3E}">
        <p14:creationId xmlns:p14="http://schemas.microsoft.com/office/powerpoint/2010/main" val="2050068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91680C-201D-E0FD-CCC8-93598D6C8AC5}"/>
              </a:ext>
            </a:extLst>
          </p:cNvPr>
          <p:cNvSpPr>
            <a:spLocks noGrp="1"/>
          </p:cNvSpPr>
          <p:nvPr>
            <p:ph type="title"/>
          </p:nvPr>
        </p:nvSpPr>
        <p:spPr/>
        <p:txBody>
          <a:bodyPr/>
          <a:lstStyle/>
          <a:p>
            <a:endParaRPr lang="fr-FR"/>
          </a:p>
        </p:txBody>
      </p:sp>
      <p:sp>
        <p:nvSpPr>
          <p:cNvPr id="5" name="Espace réservé du texte 4">
            <a:extLst>
              <a:ext uri="{FF2B5EF4-FFF2-40B4-BE49-F238E27FC236}">
                <a16:creationId xmlns:a16="http://schemas.microsoft.com/office/drawing/2014/main" id="{6232FCA6-7AC5-EA4A-E966-114A709AA1A9}"/>
              </a:ext>
            </a:extLst>
          </p:cNvPr>
          <p:cNvSpPr>
            <a:spLocks noGrp="1"/>
          </p:cNvSpPr>
          <p:nvPr>
            <p:ph type="body" sz="quarter" idx="13"/>
          </p:nvPr>
        </p:nvSpPr>
        <p:spPr>
          <a:xfrm>
            <a:off x="291830" y="1306871"/>
            <a:ext cx="7796112" cy="2584191"/>
          </a:xfrm>
        </p:spPr>
        <p:txBody>
          <a:bodyPr/>
          <a:lstStyle/>
          <a:p>
            <a:pPr marL="457200" indent="-457200">
              <a:buFont typeface="Wingdings" panose="05000000000000000000" pitchFamily="2" charset="2"/>
              <a:buChar char="v"/>
            </a:pPr>
            <a:r>
              <a:rPr lang="fr-FR" sz="1600" dirty="0"/>
              <a:t>Les psychologues de l’Education Nationale, Mmes Grégoire et Toulemonde, présentes au lycée le lundi après-midi, mardi après-midi et </a:t>
            </a:r>
            <a:r>
              <a:rPr lang="fr-FR" sz="1600"/>
              <a:t>jeudi après-midi</a:t>
            </a:r>
            <a:endParaRPr lang="fr-FR" sz="1600" dirty="0"/>
          </a:p>
          <a:p>
            <a:pPr marL="457200" indent="-457200">
              <a:buFont typeface="Wingdings" panose="05000000000000000000" pitchFamily="2" charset="2"/>
              <a:buChar char="v"/>
            </a:pPr>
            <a:endParaRPr lang="fr-FR" sz="1600" dirty="0"/>
          </a:p>
          <a:p>
            <a:pPr marL="457200" indent="-457200">
              <a:buFont typeface="Wingdings" panose="05000000000000000000" pitchFamily="2" charset="2"/>
              <a:buChar char="v"/>
            </a:pPr>
            <a:r>
              <a:rPr lang="fr-FR" sz="1600" dirty="0"/>
              <a:t>Le CIO de Nantes</a:t>
            </a:r>
            <a:r>
              <a:rPr lang="fr-FR" sz="1600" b="0" dirty="0"/>
              <a:t>, 34 rue du </a:t>
            </a:r>
            <a:r>
              <a:rPr lang="fr-FR" sz="1600" b="0" dirty="0" err="1"/>
              <a:t>Fresche</a:t>
            </a:r>
            <a:r>
              <a:rPr lang="fr-FR" sz="1600" b="0" dirty="0"/>
              <a:t> Blanc : 02-40-94-00-12</a:t>
            </a:r>
          </a:p>
          <a:p>
            <a:pPr marL="457200" indent="-457200">
              <a:buFont typeface="Wingdings" panose="05000000000000000000" pitchFamily="2" charset="2"/>
              <a:buChar char="v"/>
            </a:pPr>
            <a:endParaRPr lang="fr-FR" sz="1600" dirty="0"/>
          </a:p>
          <a:p>
            <a:pPr marL="457200" indent="-457200">
              <a:buFont typeface="Wingdings" panose="05000000000000000000" pitchFamily="2" charset="2"/>
              <a:buChar char="v"/>
            </a:pPr>
            <a:r>
              <a:rPr lang="fr-FR" sz="1600" dirty="0"/>
              <a:t>Le numéro vert  </a:t>
            </a:r>
            <a:r>
              <a:rPr lang="fr-FR" sz="1600" b="0" dirty="0" err="1"/>
              <a:t>Parcoursup</a:t>
            </a:r>
            <a:r>
              <a:rPr lang="fr-FR" sz="1600" dirty="0"/>
              <a:t> </a:t>
            </a:r>
            <a:r>
              <a:rPr lang="fr-FR" sz="1600" b="0" dirty="0"/>
              <a:t>(à partir du 17 janvier 2024) : 0 800 400 070</a:t>
            </a:r>
          </a:p>
          <a:p>
            <a:endParaRPr lang="fr-FR" sz="1600" b="0" dirty="0"/>
          </a:p>
          <a:p>
            <a:pPr marL="457200" indent="-457200">
              <a:buFont typeface="Wingdings" panose="05000000000000000000" pitchFamily="2" charset="2"/>
              <a:buChar char="v"/>
            </a:pPr>
            <a:r>
              <a:rPr lang="fr-FR" sz="1600" dirty="0"/>
              <a:t>La messagerie contact</a:t>
            </a:r>
            <a:r>
              <a:rPr lang="fr-FR" sz="1600" b="0" dirty="0"/>
              <a:t>  </a:t>
            </a:r>
            <a:r>
              <a:rPr lang="fr-FR" sz="1600" b="0" dirty="0" err="1"/>
              <a:t>Parcoursup</a:t>
            </a:r>
            <a:r>
              <a:rPr lang="fr-FR" sz="1600" b="0" dirty="0"/>
              <a:t> (depuis le dossier candidat)</a:t>
            </a:r>
          </a:p>
          <a:p>
            <a:pPr marL="457200" indent="-457200">
              <a:buFont typeface="Wingdings" panose="05000000000000000000" pitchFamily="2" charset="2"/>
              <a:buChar char="v"/>
            </a:pPr>
            <a:endParaRPr lang="fr-FR" sz="1600" b="0" dirty="0"/>
          </a:p>
          <a:p>
            <a:pPr marL="457200" indent="-457200">
              <a:buFont typeface="Wingdings" panose="05000000000000000000" pitchFamily="2" charset="2"/>
              <a:buChar char="v"/>
            </a:pPr>
            <a:r>
              <a:rPr lang="fr-FR" sz="1600" dirty="0"/>
              <a:t>Les réseaux sociaux </a:t>
            </a:r>
            <a:r>
              <a:rPr lang="fr-FR" sz="1600" b="0" dirty="0"/>
              <a:t>pour suivre l’actualité de </a:t>
            </a:r>
            <a:r>
              <a:rPr lang="fr-FR" sz="1600" b="0" dirty="0" err="1"/>
              <a:t>Parcoursup</a:t>
            </a:r>
            <a:r>
              <a:rPr lang="fr-FR" sz="1600" b="0" dirty="0"/>
              <a:t> et recevoir des conseils (</a:t>
            </a:r>
            <a:r>
              <a:rPr lang="fr-FR" sz="1600" b="0" dirty="0">
                <a:solidFill>
                  <a:schemeClr val="tx1"/>
                </a:solidFill>
              </a:rPr>
              <a:t>Twitter, Instagram et Facebook)</a:t>
            </a:r>
          </a:p>
          <a:p>
            <a:pPr marL="457200" indent="-457200">
              <a:buFont typeface="Wingdings" panose="05000000000000000000" pitchFamily="2" charset="2"/>
              <a:buChar char="v"/>
            </a:pPr>
            <a:endParaRPr lang="fr-FR" dirty="0"/>
          </a:p>
        </p:txBody>
      </p:sp>
      <p:sp>
        <p:nvSpPr>
          <p:cNvPr id="12" name="Rectangle : coins arrondis 11">
            <a:extLst>
              <a:ext uri="{FF2B5EF4-FFF2-40B4-BE49-F238E27FC236}">
                <a16:creationId xmlns:a16="http://schemas.microsoft.com/office/drawing/2014/main" id="{CFC2D295-85B6-F012-D7BD-30390E18462C}"/>
              </a:ext>
            </a:extLst>
          </p:cNvPr>
          <p:cNvSpPr/>
          <p:nvPr/>
        </p:nvSpPr>
        <p:spPr>
          <a:xfrm>
            <a:off x="3143666" y="89999"/>
            <a:ext cx="5773403" cy="624167"/>
          </a:xfrm>
          <a:prstGeom prst="roundRect">
            <a:avLst/>
          </a:prstGeom>
          <a:ln>
            <a:solidFill>
              <a:schemeClr val="bg1"/>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FFFFFF"/>
                </a:solidFill>
                <a:effectLst/>
                <a:uLnTx/>
                <a:uFillTx/>
                <a:latin typeface="Arial"/>
                <a:ea typeface="+mn-ea"/>
                <a:cs typeface="+mn-cs"/>
              </a:rPr>
              <a:t>Des services pour vous accompagner tout au long de la procédure</a:t>
            </a:r>
          </a:p>
        </p:txBody>
      </p:sp>
    </p:spTree>
    <p:extLst>
      <p:ext uri="{BB962C8B-B14F-4D97-AF65-F5344CB8AC3E}">
        <p14:creationId xmlns:p14="http://schemas.microsoft.com/office/powerpoint/2010/main" val="3004024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680F38-3465-02C8-F9DC-3D7CD50D8A6A}"/>
              </a:ext>
            </a:extLst>
          </p:cNvPr>
          <p:cNvSpPr>
            <a:spLocks noGrp="1"/>
          </p:cNvSpPr>
          <p:nvPr>
            <p:ph type="title"/>
          </p:nvPr>
        </p:nvSpPr>
        <p:spPr/>
        <p:txBody>
          <a:bodyPr/>
          <a:lstStyle/>
          <a:p>
            <a:endParaRPr lang="fr-FR"/>
          </a:p>
        </p:txBody>
      </p:sp>
      <p:sp>
        <p:nvSpPr>
          <p:cNvPr id="5" name="Espace réservé du texte 4">
            <a:extLst>
              <a:ext uri="{FF2B5EF4-FFF2-40B4-BE49-F238E27FC236}">
                <a16:creationId xmlns:a16="http://schemas.microsoft.com/office/drawing/2014/main" id="{62847EE9-E140-4DF7-1211-FE213BE326B9}"/>
              </a:ext>
            </a:extLst>
          </p:cNvPr>
          <p:cNvSpPr>
            <a:spLocks noGrp="1"/>
          </p:cNvSpPr>
          <p:nvPr>
            <p:ph type="body" sz="quarter" idx="13"/>
          </p:nvPr>
        </p:nvSpPr>
        <p:spPr>
          <a:xfrm>
            <a:off x="726510" y="1657113"/>
            <a:ext cx="7728558" cy="2501527"/>
          </a:xfrm>
        </p:spPr>
        <p:txBody>
          <a:bodyPr/>
          <a:lstStyle/>
          <a:p>
            <a:pPr lvl="0" algn="ctr">
              <a:spcAft>
                <a:spcPts val="499"/>
              </a:spcAft>
              <a:buNone/>
            </a:pPr>
            <a:r>
              <a:rPr lang="fr-FR" sz="3200" u="sng" dirty="0">
                <a:solidFill>
                  <a:srgbClr val="FF8D69"/>
                </a:solidFill>
              </a:rPr>
              <a:t>ETAPE 1 :</a:t>
            </a:r>
          </a:p>
          <a:p>
            <a:pPr lvl="0" algn="ctr">
              <a:spcAft>
                <a:spcPts val="499"/>
              </a:spcAft>
              <a:buNone/>
            </a:pPr>
            <a:endParaRPr lang="fr-FR" sz="3200" dirty="0">
              <a:solidFill>
                <a:srgbClr val="FF8D69"/>
              </a:solidFill>
            </a:endParaRPr>
          </a:p>
          <a:p>
            <a:pPr lvl="0" algn="ctr">
              <a:spcAft>
                <a:spcPts val="499"/>
              </a:spcAft>
              <a:buNone/>
            </a:pPr>
            <a:r>
              <a:rPr lang="fr-FR" sz="3200" dirty="0">
                <a:solidFill>
                  <a:srgbClr val="FF8D69"/>
                </a:solidFill>
              </a:rPr>
              <a:t>Je m’informe et</a:t>
            </a:r>
          </a:p>
          <a:p>
            <a:pPr lvl="0" algn="ctr">
              <a:spcAft>
                <a:spcPts val="499"/>
              </a:spcAft>
              <a:buNone/>
            </a:pPr>
            <a:r>
              <a:rPr lang="fr-FR" sz="3200" dirty="0">
                <a:solidFill>
                  <a:srgbClr val="FF8D69"/>
                </a:solidFill>
              </a:rPr>
              <a:t>je découvre les formations</a:t>
            </a:r>
          </a:p>
          <a:p>
            <a:endParaRPr lang="fr-FR" dirty="0"/>
          </a:p>
        </p:txBody>
      </p:sp>
    </p:spTree>
    <p:extLst>
      <p:ext uri="{BB962C8B-B14F-4D97-AF65-F5344CB8AC3E}">
        <p14:creationId xmlns:p14="http://schemas.microsoft.com/office/powerpoint/2010/main" val="4089080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3408218" y="202709"/>
            <a:ext cx="5437909" cy="372255"/>
          </a:xfrm>
        </p:spPr>
        <p:txBody>
          <a:bodyPr/>
          <a:lstStyle/>
          <a:p>
            <a:pPr algn="ctr"/>
            <a:r>
              <a:rPr lang="fr-FR" sz="2400" b="0" dirty="0">
                <a:solidFill>
                  <a:srgbClr val="FF8D69"/>
                </a:solidFill>
              </a:rPr>
              <a:t>Le bon réflexe : s’informer, échanger</a:t>
            </a:r>
          </a:p>
        </p:txBody>
      </p:sp>
      <p:sp>
        <p:nvSpPr>
          <p:cNvPr id="2" name="ZoneTexte 1"/>
          <p:cNvSpPr txBox="1"/>
          <p:nvPr/>
        </p:nvSpPr>
        <p:spPr>
          <a:xfrm>
            <a:off x="367486" y="1150632"/>
            <a:ext cx="8034955" cy="3046988"/>
          </a:xfrm>
          <a:prstGeom prst="rect">
            <a:avLst/>
          </a:prstGeom>
          <a:solidFill>
            <a:schemeClr val="bg1"/>
          </a:solidFill>
          <a:ln w="28575">
            <a:solidFill>
              <a:schemeClr val="bg1"/>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600" b="1" i="0" u="none" strike="noStrike" kern="1200" cap="none" spc="0" normalizeH="0" baseline="0" noProof="0" dirty="0">
                <a:ln>
                  <a:noFill/>
                </a:ln>
                <a:effectLst/>
                <a:uLnTx/>
                <a:uFillTx/>
                <a:latin typeface="Arial"/>
                <a:ea typeface="+mn-ea"/>
                <a:cs typeface="+mn-cs"/>
              </a:rPr>
              <a:t>Echanger avec des professionnels présents au lycée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51BAAA"/>
                </a:solidFill>
                <a:effectLst/>
                <a:uLnTx/>
                <a:uFillTx/>
                <a:latin typeface="Arial"/>
                <a:ea typeface="+mn-ea"/>
                <a:cs typeface="+mn-cs"/>
              </a:rPr>
              <a:t>Votre professeur principal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51BAAA"/>
                </a:solidFill>
                <a:effectLst/>
                <a:uLnTx/>
                <a:uFillTx/>
                <a:latin typeface="Arial"/>
                <a:ea typeface="+mn-ea"/>
                <a:cs typeface="+mn-cs"/>
              </a:rPr>
              <a:t>Les Psy-En</a:t>
            </a:r>
            <a:endParaRPr lang="fr-FR" sz="1600" dirty="0">
              <a:solidFill>
                <a:srgbClr val="51BAAA"/>
              </a:solidFill>
              <a:latin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600" b="1" i="0" u="none" strike="noStrike" kern="1200" cap="none" spc="0" normalizeH="0" baseline="0" noProof="0" dirty="0">
              <a:ln>
                <a:noFill/>
              </a:ln>
              <a:solidFill>
                <a:srgbClr val="51BAAA"/>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600" b="1" i="0" u="none" strike="noStrike" kern="1200" cap="none" spc="0" normalizeH="0" baseline="0" noProof="0" dirty="0">
                <a:ln>
                  <a:noFill/>
                </a:ln>
                <a:effectLst/>
                <a:uLnTx/>
                <a:uFillTx/>
                <a:latin typeface="Arial"/>
                <a:ea typeface="+mn-ea"/>
                <a:cs typeface="+mn-cs"/>
              </a:rPr>
              <a:t>Echanger avec les établissements</a:t>
            </a:r>
            <a:r>
              <a:rPr kumimoji="0" lang="fr-FR" sz="1600" b="1" i="0" u="none" strike="noStrike" kern="1200" cap="none" spc="0" normalizeH="0" noProof="0" dirty="0">
                <a:ln>
                  <a:noFill/>
                </a:ln>
                <a:effectLst/>
                <a:uLnTx/>
                <a:uFillTx/>
                <a:latin typeface="Arial"/>
                <a:ea typeface="+mn-ea"/>
                <a:cs typeface="+mn-cs"/>
              </a:rPr>
              <a:t> d’enseignement supérieur</a:t>
            </a:r>
            <a:endParaRPr kumimoji="0" lang="fr-FR" sz="1600" b="1" i="0" u="none" strike="noStrike" kern="1200" cap="none" spc="0" normalizeH="0" baseline="0" noProof="0" dirty="0">
              <a:ln>
                <a:noFill/>
              </a:ln>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51BAAA"/>
                </a:solidFill>
                <a:effectLst/>
                <a:uLnTx/>
                <a:uFillTx/>
                <a:latin typeface="Arial"/>
                <a:ea typeface="+mn-ea"/>
                <a:cs typeface="+mn-cs"/>
              </a:rPr>
              <a:t>Responsables de formations et étudiants ambassadeurs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dirty="0">
                <a:solidFill>
                  <a:srgbClr val="51BAAA"/>
                </a:solidFill>
                <a:latin typeface="Arial"/>
              </a:rPr>
              <a:t>P</a:t>
            </a:r>
            <a:r>
              <a:rPr kumimoji="0" lang="fr-FR" sz="1600" b="0" i="0" u="none" strike="noStrike" kern="1200" cap="none" spc="0" normalizeH="0" baseline="0" noProof="0" dirty="0" err="1">
                <a:ln>
                  <a:noFill/>
                </a:ln>
                <a:solidFill>
                  <a:srgbClr val="51BAAA"/>
                </a:solidFill>
                <a:effectLst/>
                <a:uLnTx/>
                <a:uFillTx/>
                <a:latin typeface="Arial"/>
                <a:ea typeface="+mn-ea"/>
                <a:cs typeface="+mn-cs"/>
              </a:rPr>
              <a:t>ortes</a:t>
            </a:r>
            <a:r>
              <a:rPr kumimoji="0" lang="fr-FR" sz="1600" b="0" i="0" u="none" strike="noStrike" kern="1200" cap="none" spc="0" normalizeH="0" baseline="0" noProof="0" dirty="0">
                <a:ln>
                  <a:noFill/>
                </a:ln>
                <a:solidFill>
                  <a:srgbClr val="51BAAA"/>
                </a:solidFill>
                <a:effectLst/>
                <a:uLnTx/>
                <a:uFillTx/>
                <a:latin typeface="Arial"/>
                <a:ea typeface="+mn-ea"/>
                <a:cs typeface="+mn-cs"/>
              </a:rPr>
              <a:t> ouvertes et salons avec conférences thématiques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600" dirty="0">
              <a:solidFill>
                <a:srgbClr val="51BAAA"/>
              </a:solidFill>
              <a:latin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600" b="1" i="0" u="none" strike="noStrike" kern="1200" cap="none" spc="0" normalizeH="0" baseline="0" noProof="0" dirty="0">
                <a:ln>
                  <a:noFill/>
                </a:ln>
                <a:effectLst/>
                <a:uLnTx/>
                <a:uFillTx/>
                <a:latin typeface="Arial"/>
                <a:ea typeface="+mn-ea"/>
                <a:cs typeface="+mn-cs"/>
              </a:rPr>
              <a:t>Consulter les sites et ressources en ligne</a:t>
            </a:r>
          </a:p>
          <a:p>
            <a:pPr marR="0" lvl="0" algn="l" defTabSz="914400" rtl="0" eaLnBrk="1" fontAlgn="auto" latinLnBrk="0" hangingPunct="1">
              <a:lnSpc>
                <a:spcPct val="100000"/>
              </a:lnSpc>
              <a:spcBef>
                <a:spcPts val="0"/>
              </a:spcBef>
              <a:spcAft>
                <a:spcPts val="0"/>
              </a:spcAft>
              <a:buClrTx/>
              <a:buSzTx/>
              <a:tabLst/>
              <a:defRPr/>
            </a:pPr>
            <a:endParaRPr kumimoji="0" lang="fr-FR" sz="1600" b="1" i="0" u="none" strike="noStrike" kern="1200" cap="none" spc="0" normalizeH="0" baseline="0" noProof="0" dirty="0">
              <a:ln>
                <a:noFill/>
              </a:ln>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600" b="1" i="0" u="none" strike="noStrike" kern="1200" cap="none" spc="0" normalizeH="0" baseline="0" noProof="0" dirty="0">
                <a:ln>
                  <a:noFill/>
                </a:ln>
                <a:effectLst/>
                <a:uLnTx/>
                <a:uFillTx/>
                <a:latin typeface="Arial"/>
                <a:ea typeface="+mn-ea"/>
                <a:cs typeface="+mn-cs"/>
              </a:rPr>
              <a:t>Des tutoriels vidéo </a:t>
            </a:r>
            <a:r>
              <a:rPr lang="fr-FR" sz="1600" dirty="0">
                <a:solidFill>
                  <a:srgbClr val="51BAAA"/>
                </a:solidFill>
              </a:rPr>
              <a:t>disponibles à partir du 17 janvier pour accompagner les candidats dans chaque phase de la procédure</a:t>
            </a:r>
            <a:endParaRPr kumimoji="0" lang="fr-FR" sz="1600" i="0" u="none" strike="noStrike" kern="1200" cap="none" spc="0" normalizeH="0" baseline="0" noProof="0" dirty="0">
              <a:ln>
                <a:noFill/>
              </a:ln>
              <a:solidFill>
                <a:srgbClr val="51BAAA"/>
              </a:solidFill>
              <a:effectLst/>
              <a:uLnTx/>
              <a:uFillTx/>
              <a:latin typeface="Arial"/>
              <a:ea typeface="+mn-ea"/>
              <a:cs typeface="+mn-cs"/>
            </a:endParaRPr>
          </a:p>
        </p:txBody>
      </p:sp>
    </p:spTree>
    <p:extLst>
      <p:ext uri="{BB962C8B-B14F-4D97-AF65-F5344CB8AC3E}">
        <p14:creationId xmlns:p14="http://schemas.microsoft.com/office/powerpoint/2010/main" val="3123153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FF0242-F5B6-95A8-3CE3-D987E7A2C375}"/>
              </a:ext>
            </a:extLst>
          </p:cNvPr>
          <p:cNvSpPr>
            <a:spLocks noGrp="1"/>
          </p:cNvSpPr>
          <p:nvPr>
            <p:ph type="title"/>
          </p:nvPr>
        </p:nvSpPr>
        <p:spPr/>
        <p:txBody>
          <a:bodyPr/>
          <a:lstStyle/>
          <a:p>
            <a:endParaRPr lang="fr-FR"/>
          </a:p>
        </p:txBody>
      </p:sp>
      <p:pic>
        <p:nvPicPr>
          <p:cNvPr id="6" name="Image 5">
            <a:extLst>
              <a:ext uri="{FF2B5EF4-FFF2-40B4-BE49-F238E27FC236}">
                <a16:creationId xmlns:a16="http://schemas.microsoft.com/office/drawing/2014/main" id="{028D0D1A-2A88-8145-58CA-99BE80AD8213}"/>
              </a:ext>
            </a:extLst>
          </p:cNvPr>
          <p:cNvPicPr>
            <a:picLocks noChangeAspect="1"/>
          </p:cNvPicPr>
          <p:nvPr/>
        </p:nvPicPr>
        <p:blipFill>
          <a:blip r:embed="rId2"/>
          <a:stretch>
            <a:fillRect/>
          </a:stretch>
        </p:blipFill>
        <p:spPr>
          <a:xfrm>
            <a:off x="0" y="228466"/>
            <a:ext cx="4459873" cy="3295009"/>
          </a:xfrm>
          <a:prstGeom prst="rect">
            <a:avLst/>
          </a:prstGeom>
        </p:spPr>
      </p:pic>
      <p:pic>
        <p:nvPicPr>
          <p:cNvPr id="7" name="Image 6">
            <a:extLst>
              <a:ext uri="{FF2B5EF4-FFF2-40B4-BE49-F238E27FC236}">
                <a16:creationId xmlns:a16="http://schemas.microsoft.com/office/drawing/2014/main" id="{2408BBBC-5C85-6180-A7A0-5096EC23ECBE}"/>
              </a:ext>
            </a:extLst>
          </p:cNvPr>
          <p:cNvPicPr>
            <a:picLocks noChangeAspect="1"/>
          </p:cNvPicPr>
          <p:nvPr/>
        </p:nvPicPr>
        <p:blipFill>
          <a:blip r:embed="rId3" cstate="print"/>
          <a:stretch>
            <a:fillRect/>
          </a:stretch>
        </p:blipFill>
        <p:spPr>
          <a:xfrm>
            <a:off x="4357598" y="550202"/>
            <a:ext cx="4696402" cy="3434682"/>
          </a:xfrm>
          <a:prstGeom prst="rect">
            <a:avLst/>
          </a:prstGeom>
        </p:spPr>
      </p:pic>
      <p:sp>
        <p:nvSpPr>
          <p:cNvPr id="8" name="Titre 1">
            <a:extLst>
              <a:ext uri="{FF2B5EF4-FFF2-40B4-BE49-F238E27FC236}">
                <a16:creationId xmlns:a16="http://schemas.microsoft.com/office/drawing/2014/main" id="{2172D2DD-6E8A-F5B4-44F6-670C0783E091}"/>
              </a:ext>
            </a:extLst>
          </p:cNvPr>
          <p:cNvSpPr txBox="1">
            <a:spLocks/>
          </p:cNvSpPr>
          <p:nvPr/>
        </p:nvSpPr>
        <p:spPr>
          <a:xfrm>
            <a:off x="1665514" y="76804"/>
            <a:ext cx="5982788" cy="321736"/>
          </a:xfrm>
          <a:solidFill>
            <a:sysClr val="window" lastClr="FFFFFF"/>
          </a:solidFill>
        </p:spPr>
        <p:txBody>
          <a:bodyPr/>
          <a:lst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8D69"/>
                </a:solidFill>
                <a:effectLst/>
                <a:uLnTx/>
                <a:uFillTx/>
                <a:latin typeface="Calibri Light"/>
                <a:ea typeface="+mj-ea"/>
                <a:cs typeface="+mj-cs"/>
              </a:rPr>
              <a:t>Préparer son projet d’orientation</a:t>
            </a:r>
          </a:p>
        </p:txBody>
      </p:sp>
      <p:sp>
        <p:nvSpPr>
          <p:cNvPr id="9" name="ZoneTexte 8">
            <a:extLst>
              <a:ext uri="{FF2B5EF4-FFF2-40B4-BE49-F238E27FC236}">
                <a16:creationId xmlns:a16="http://schemas.microsoft.com/office/drawing/2014/main" id="{6ADA5436-2664-1D8B-FBD2-3127295F8044}"/>
              </a:ext>
            </a:extLst>
          </p:cNvPr>
          <p:cNvSpPr txBox="1"/>
          <p:nvPr/>
        </p:nvSpPr>
        <p:spPr>
          <a:xfrm>
            <a:off x="90000" y="3675138"/>
            <a:ext cx="3663621" cy="1092607"/>
          </a:xfrm>
          <a:prstGeom prst="rect">
            <a:avLst/>
          </a:prstGeom>
          <a:noFill/>
        </p:spPr>
        <p:txBody>
          <a:bodyPr wrap="square" rtlCol="0">
            <a:spAutoFit/>
          </a:bodyPr>
          <a:lstStyle/>
          <a:p>
            <a:pPr lvl="0">
              <a:defRPr/>
            </a:pPr>
            <a:r>
              <a:rPr lang="fr-FR" sz="1200" b="1" dirty="0">
                <a:solidFill>
                  <a:srgbClr val="000091"/>
                </a:solidFill>
              </a:rPr>
              <a:t>Module Lycée Avenirs </a:t>
            </a:r>
            <a:r>
              <a:rPr kumimoji="0" lang="fr-FR" sz="1300" b="0" i="0" u="none" strike="noStrike" kern="0" cap="none" spc="0" normalizeH="0" baseline="0" noProof="0" dirty="0">
                <a:ln>
                  <a:noFill/>
                </a:ln>
                <a:solidFill>
                  <a:srgbClr val="000091"/>
                </a:solidFill>
                <a:effectLst/>
                <a:uLnTx/>
                <a:uFillTx/>
                <a:hlinkClick r:id="rId4"/>
              </a:rPr>
              <a:t>https://avenirs.onisep.fr/</a:t>
            </a:r>
            <a:r>
              <a:rPr kumimoji="0" lang="fr-FR" sz="1300" b="0" i="0" u="none" strike="noStrike" kern="0" cap="none" spc="0" normalizeH="0" baseline="0" noProof="0" dirty="0">
                <a:ln>
                  <a:noFill/>
                </a:ln>
                <a:solidFill>
                  <a:srgbClr val="000091"/>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300" b="0" i="0" u="none" strike="noStrike" kern="0" cap="none" spc="0" normalizeH="0" baseline="0" noProof="0" dirty="0">
                <a:ln>
                  <a:noFill/>
                </a:ln>
                <a:solidFill>
                  <a:srgbClr val="000091"/>
                </a:solidFill>
                <a:effectLst/>
                <a:uLnTx/>
                <a:uFillTx/>
              </a:rPr>
              <a:t>Toutes les informations sélectionnées par l’Onisep sur les filières, les formations, les métiers </a:t>
            </a:r>
          </a:p>
        </p:txBody>
      </p:sp>
      <p:sp>
        <p:nvSpPr>
          <p:cNvPr id="10" name="ZoneTexte 9">
            <a:extLst>
              <a:ext uri="{FF2B5EF4-FFF2-40B4-BE49-F238E27FC236}">
                <a16:creationId xmlns:a16="http://schemas.microsoft.com/office/drawing/2014/main" id="{28F3DD93-66C0-AFAB-E4F0-BDFC3757AC58}"/>
              </a:ext>
            </a:extLst>
          </p:cNvPr>
          <p:cNvSpPr txBox="1"/>
          <p:nvPr/>
        </p:nvSpPr>
        <p:spPr>
          <a:xfrm flipH="1">
            <a:off x="3931920" y="3949615"/>
            <a:ext cx="4897173" cy="830997"/>
          </a:xfrm>
          <a:prstGeom prst="rect">
            <a:avLst/>
          </a:prstGeom>
          <a:noFill/>
        </p:spPr>
        <p:txBody>
          <a:bodyPr wrap="square" rtlCol="0">
            <a:spAutoFit/>
          </a:bodyPr>
          <a:lstStyle/>
          <a:p>
            <a:pPr marL="285750" indent="-285750"/>
            <a:r>
              <a:rPr lang="fr-FR" sz="1200" b="1" dirty="0">
                <a:solidFill>
                  <a:srgbClr val="000091"/>
                </a:solidFill>
                <a:latin typeface="Arial"/>
              </a:rPr>
              <a:t>Site </a:t>
            </a:r>
            <a:r>
              <a:rPr lang="fr-FR" sz="1200" b="1" dirty="0" err="1">
                <a:solidFill>
                  <a:srgbClr val="000091"/>
                </a:solidFill>
                <a:latin typeface="Arial"/>
              </a:rPr>
              <a:t>parcoursup</a:t>
            </a:r>
            <a:r>
              <a:rPr lang="fr-FR" sz="1200" b="1" dirty="0">
                <a:solidFill>
                  <a:srgbClr val="000091"/>
                </a:solidFill>
                <a:latin typeface="Arial"/>
              </a:rPr>
              <a:t> </a:t>
            </a:r>
            <a:r>
              <a:rPr lang="fr-FR" sz="1200" dirty="0">
                <a:solidFill>
                  <a:srgbClr val="000091"/>
                </a:solidFill>
                <a:latin typeface="Arial"/>
                <a:hlinkClick r:id="rId5"/>
              </a:rPr>
              <a:t>https://www.parcoursup.gouv.fr/</a:t>
            </a:r>
            <a:r>
              <a:rPr lang="fr-FR" sz="1200" dirty="0">
                <a:solidFill>
                  <a:srgbClr val="000091"/>
                </a:solidFill>
                <a:latin typeface="Arial"/>
              </a:rPr>
              <a:t> :</a:t>
            </a:r>
          </a:p>
          <a:p>
            <a:pPr marL="285750" indent="-285750">
              <a:buFontTx/>
              <a:buChar char="-"/>
            </a:pPr>
            <a:r>
              <a:rPr lang="fr-FR" sz="1200" dirty="0">
                <a:solidFill>
                  <a:srgbClr val="000091"/>
                </a:solidFill>
                <a:latin typeface="Arial"/>
              </a:rPr>
              <a:t>un moteur de recherche avec des fiches formations détaillées</a:t>
            </a:r>
          </a:p>
          <a:p>
            <a:pPr marL="285750" indent="-285750">
              <a:buFontTx/>
              <a:buChar char="-"/>
            </a:pPr>
            <a:r>
              <a:rPr lang="fr-FR" sz="1200" dirty="0">
                <a:solidFill>
                  <a:srgbClr val="000091"/>
                </a:solidFill>
                <a:latin typeface="Arial"/>
              </a:rPr>
              <a:t>un accès vers d’autres sites numériques d’aide à l’orientation et un lien vers le site de votre Région </a:t>
            </a:r>
          </a:p>
        </p:txBody>
      </p:sp>
    </p:spTree>
    <p:extLst>
      <p:ext uri="{BB962C8B-B14F-4D97-AF65-F5344CB8AC3E}">
        <p14:creationId xmlns:p14="http://schemas.microsoft.com/office/powerpoint/2010/main" val="772378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6">
            <a:extLst>
              <a:ext uri="{FF2B5EF4-FFF2-40B4-BE49-F238E27FC236}">
                <a16:creationId xmlns:a16="http://schemas.microsoft.com/office/drawing/2014/main" id="{07A093B3-CFE8-FC7E-D86F-C26AD3B48FA9}"/>
              </a:ext>
            </a:extLst>
          </p:cNvPr>
          <p:cNvSpPr/>
          <p:nvPr/>
        </p:nvSpPr>
        <p:spPr>
          <a:xfrm>
            <a:off x="3031299" y="195485"/>
            <a:ext cx="5679970" cy="480919"/>
          </a:xfrm>
          <a:prstGeom prst="round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rgbClr val="FF8D69"/>
                </a:solidFill>
              </a:rPr>
              <a:t>Les formations disponibles</a:t>
            </a:r>
            <a:endParaRPr lang="fr-FR" sz="2400" b="1" dirty="0">
              <a:solidFill>
                <a:srgbClr val="FF8D69"/>
              </a:solidFill>
            </a:endParaRPr>
          </a:p>
        </p:txBody>
      </p:sp>
      <p:sp>
        <p:nvSpPr>
          <p:cNvPr id="2" name="ZoneTexte 1">
            <a:extLst>
              <a:ext uri="{FF2B5EF4-FFF2-40B4-BE49-F238E27FC236}">
                <a16:creationId xmlns:a16="http://schemas.microsoft.com/office/drawing/2014/main" id="{4105890D-8D9C-C0A6-493A-D032D4BDD4B8}"/>
              </a:ext>
            </a:extLst>
          </p:cNvPr>
          <p:cNvSpPr txBox="1"/>
          <p:nvPr/>
        </p:nvSpPr>
        <p:spPr>
          <a:xfrm>
            <a:off x="387927" y="990600"/>
            <a:ext cx="8323342" cy="5537699"/>
          </a:xfrm>
          <a:prstGeom prst="rect">
            <a:avLst/>
          </a:prstGeom>
          <a:noFill/>
        </p:spPr>
        <p:txBody>
          <a:bodyPr wrap="square" rtlCol="0">
            <a:spAutoFit/>
          </a:bodyPr>
          <a:lstStyle/>
          <a:p>
            <a:r>
              <a:rPr lang="fr-FR" sz="1600" b="1" dirty="0">
                <a:solidFill>
                  <a:schemeClr val="tx2"/>
                </a:solidFill>
              </a:rPr>
              <a:t>23 000 formations dispensant des diplômes reconnus par l’Etat disponibles via le</a:t>
            </a:r>
          </a:p>
          <a:p>
            <a:r>
              <a:rPr lang="fr-FR" sz="1600" b="1" dirty="0">
                <a:solidFill>
                  <a:schemeClr val="tx2"/>
                </a:solidFill>
              </a:rPr>
              <a:t>moteur de recherche :</a:t>
            </a:r>
          </a:p>
          <a:p>
            <a:endParaRPr lang="fr-FR" sz="1600" b="1" dirty="0">
              <a:solidFill>
                <a:srgbClr val="FF9F81"/>
              </a:solidFill>
            </a:endParaRPr>
          </a:p>
          <a:p>
            <a:pPr marL="285750" indent="-285750">
              <a:buFont typeface="Wingdings" panose="05000000000000000000" pitchFamily="2" charset="2"/>
              <a:buChar char="Ø"/>
            </a:pPr>
            <a:r>
              <a:rPr lang="fr-FR" sz="1600" b="1" dirty="0">
                <a:solidFill>
                  <a:schemeClr val="tx2"/>
                </a:solidFill>
              </a:rPr>
              <a:t>Des formations non sélectives </a:t>
            </a:r>
            <a:r>
              <a:rPr lang="fr-FR" sz="1600" dirty="0">
                <a:solidFill>
                  <a:schemeClr val="tx2"/>
                </a:solidFill>
              </a:rPr>
              <a:t>: </a:t>
            </a:r>
            <a:r>
              <a:rPr lang="fr-FR" sz="1600" dirty="0">
                <a:solidFill>
                  <a:srgbClr val="51BAAA"/>
                </a:solidFill>
              </a:rPr>
              <a:t>les licences (dont licences « accès santé »), les Parcours préparatoires au professorat des écoles (PPPE) et les Parcours d’accès aux études de santé (PASS)</a:t>
            </a:r>
          </a:p>
          <a:p>
            <a:endParaRPr lang="fr-FR" sz="1600" dirty="0">
              <a:solidFill>
                <a:srgbClr val="51BAAA"/>
              </a:solidFill>
            </a:endParaRPr>
          </a:p>
          <a:p>
            <a:pPr marL="285750" indent="-285750" algn="just">
              <a:buFont typeface="Wingdings" panose="05000000000000000000" pitchFamily="2" charset="2"/>
              <a:buChar char="Ø"/>
            </a:pPr>
            <a:r>
              <a:rPr lang="fr-FR" sz="1600" b="1" dirty="0">
                <a:solidFill>
                  <a:schemeClr val="tx2"/>
                </a:solidFill>
              </a:rPr>
              <a:t>Des formations sélectives </a:t>
            </a:r>
            <a:r>
              <a:rPr lang="fr-FR" sz="1600" dirty="0">
                <a:solidFill>
                  <a:schemeClr val="tx2"/>
                </a:solidFill>
              </a:rPr>
              <a:t>: </a:t>
            </a:r>
            <a:r>
              <a:rPr lang="fr-FR" sz="1600" dirty="0">
                <a:solidFill>
                  <a:srgbClr val="51BAAA"/>
                </a:solidFill>
              </a:rPr>
              <a:t>CPGE, BTS, BUT, DNMADE, les écoles d’architecture, d’ingénieurs, de commerce et de management, les IFSI (instituts de formation en soins infirmiers) et autres formations paramédicales, les EFTS (établissements de formation en travail social), les Instituts d’Etudes Politiques, les quatre Écoles nationales vétérinaires françaises (ENV), les formations aux métiers de la culture, de l’animation et du sport, les formations de la Marine, de l’Armée, etc. </a:t>
            </a:r>
          </a:p>
          <a:p>
            <a:pPr marL="285750" indent="-285750">
              <a:buFont typeface="Wingdings" panose="05000000000000000000" pitchFamily="2" charset="2"/>
              <a:buChar char="Ø"/>
            </a:pPr>
            <a:endParaRPr lang="fr-FR" sz="1600" dirty="0">
              <a:solidFill>
                <a:srgbClr val="51BAAA"/>
              </a:solidFill>
            </a:endParaRPr>
          </a:p>
          <a:p>
            <a:pPr marL="285750" indent="-285750">
              <a:buFont typeface="Wingdings" panose="05000000000000000000" pitchFamily="2" charset="2"/>
              <a:buChar char="Ø"/>
            </a:pPr>
            <a:r>
              <a:rPr lang="fr-FR" sz="1600" b="1" dirty="0">
                <a:solidFill>
                  <a:schemeClr val="tx2"/>
                </a:solidFill>
              </a:rPr>
              <a:t>Des formations en apprentissage </a:t>
            </a:r>
          </a:p>
          <a:p>
            <a:pPr marL="171450" indent="-171450">
              <a:spcAft>
                <a:spcPts val="0"/>
              </a:spcAft>
              <a:buClr>
                <a:schemeClr val="bg2"/>
              </a:buClr>
              <a:buFont typeface="Courier New" panose="02070309020205020404" pitchFamily="49" charset="0"/>
              <a:buChar char="o"/>
            </a:pPr>
            <a:endParaRPr lang="fr-FR" sz="1800" dirty="0">
              <a:solidFill>
                <a:schemeClr val="accent1"/>
              </a:solidFill>
            </a:endParaRPr>
          </a:p>
          <a:p>
            <a:pPr marL="285750" indent="-285750">
              <a:buFont typeface="Wingdings" panose="05000000000000000000" pitchFamily="2" charset="2"/>
              <a:buChar char="Ø"/>
            </a:pPr>
            <a:endParaRPr lang="fr-FR" dirty="0">
              <a:solidFill>
                <a:schemeClr val="tx2"/>
              </a:solidFill>
            </a:endParaRPr>
          </a:p>
          <a:p>
            <a:pPr marL="285750" indent="-285750">
              <a:buFont typeface="Wingdings" panose="05000000000000000000" pitchFamily="2" charset="2"/>
              <a:buChar char="Ø"/>
            </a:pPr>
            <a:endParaRPr lang="fr-FR" dirty="0">
              <a:solidFill>
                <a:schemeClr val="tx2"/>
              </a:solidFill>
            </a:endParaRPr>
          </a:p>
          <a:p>
            <a:pPr marL="285750" indent="-285750">
              <a:buFont typeface="Wingdings" panose="05000000000000000000" pitchFamily="2" charset="2"/>
              <a:buChar char="Ø"/>
            </a:pPr>
            <a:endParaRPr lang="fr-FR" dirty="0">
              <a:solidFill>
                <a:schemeClr val="tx2"/>
              </a:solidFill>
            </a:endParaRPr>
          </a:p>
          <a:p>
            <a:pPr marL="285750" indent="-285750">
              <a:buFont typeface="Wingdings" panose="05000000000000000000" pitchFamily="2" charset="2"/>
              <a:buChar char="Ø"/>
            </a:pPr>
            <a:endParaRPr lang="fr-FR" dirty="0">
              <a:solidFill>
                <a:schemeClr val="tx2"/>
              </a:solidFill>
            </a:endParaRPr>
          </a:p>
          <a:p>
            <a:pPr marL="285750" indent="-285750">
              <a:buFont typeface="Wingdings" panose="05000000000000000000" pitchFamily="2" charset="2"/>
              <a:buChar char="Ø"/>
            </a:pPr>
            <a:endParaRPr lang="fr-FR" dirty="0">
              <a:solidFill>
                <a:srgbClr val="FF9F81"/>
              </a:solidFill>
            </a:endParaRPr>
          </a:p>
        </p:txBody>
      </p:sp>
    </p:spTree>
    <p:extLst>
      <p:ext uri="{BB962C8B-B14F-4D97-AF65-F5344CB8AC3E}">
        <p14:creationId xmlns:p14="http://schemas.microsoft.com/office/powerpoint/2010/main" val="50313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02E4167D-3528-D359-05B8-07735F3B28D2}"/>
              </a:ext>
            </a:extLst>
          </p:cNvPr>
          <p:cNvPicPr>
            <a:picLocks noChangeAspect="1"/>
          </p:cNvPicPr>
          <p:nvPr/>
        </p:nvPicPr>
        <p:blipFill>
          <a:blip r:embed="rId2"/>
          <a:stretch>
            <a:fillRect/>
          </a:stretch>
        </p:blipFill>
        <p:spPr>
          <a:xfrm>
            <a:off x="1235412" y="548694"/>
            <a:ext cx="6284362" cy="4400253"/>
          </a:xfrm>
          <a:prstGeom prst="rect">
            <a:avLst/>
          </a:prstGeom>
        </p:spPr>
      </p:pic>
      <p:sp>
        <p:nvSpPr>
          <p:cNvPr id="326" name="CustomShape 1"/>
          <p:cNvSpPr/>
          <p:nvPr/>
        </p:nvSpPr>
        <p:spPr>
          <a:xfrm>
            <a:off x="0" y="0"/>
            <a:ext cx="178920" cy="178920"/>
          </a:xfrm>
          <a:prstGeom prst="rect">
            <a:avLst/>
          </a:prstGeom>
          <a:noFill/>
          <a:ln w="0"/>
        </p:spPr>
        <p:style>
          <a:lnRef idx="0">
            <a:scrgbClr r="0" g="0" b="0"/>
          </a:lnRef>
          <a:fillRef idx="0">
            <a:scrgbClr r="0" g="0" b="0"/>
          </a:fillRef>
          <a:effectRef idx="0">
            <a:scrgbClr r="0" g="0" b="0"/>
          </a:effectRef>
          <a:fontRef idx="minor"/>
        </p:style>
      </p:sp>
      <p:sp>
        <p:nvSpPr>
          <p:cNvPr id="12" name="ZoneTexte 11">
            <a:extLst>
              <a:ext uri="{FF2B5EF4-FFF2-40B4-BE49-F238E27FC236}">
                <a16:creationId xmlns:a16="http://schemas.microsoft.com/office/drawing/2014/main" id="{E44E999C-2655-FF6A-8F26-1447BC134F7E}"/>
              </a:ext>
            </a:extLst>
          </p:cNvPr>
          <p:cNvSpPr txBox="1"/>
          <p:nvPr/>
        </p:nvSpPr>
        <p:spPr>
          <a:xfrm>
            <a:off x="3325091" y="178920"/>
            <a:ext cx="4892076" cy="923330"/>
          </a:xfrm>
          <a:prstGeom prst="rect">
            <a:avLst/>
          </a:prstGeom>
          <a:noFill/>
        </p:spPr>
        <p:txBody>
          <a:bodyPr wrap="square" rtlCol="0">
            <a:spAutoFit/>
          </a:bodyPr>
          <a:lstStyle/>
          <a:p>
            <a:pPr algn="ctr"/>
            <a:r>
              <a:rPr lang="fr-FR" dirty="0">
                <a:solidFill>
                  <a:srgbClr val="FF9F81"/>
                </a:solidFill>
                <a:hlinkClick r:id="rId3">
                  <a:extLst>
                    <a:ext uri="{A12FA001-AC4F-418D-AE19-62706E023703}">
                      <ahyp:hlinkClr xmlns:ahyp="http://schemas.microsoft.com/office/drawing/2018/hyperlinkcolor" val="tx"/>
                    </a:ext>
                  </a:extLst>
                </a:hlinkClick>
              </a:rPr>
              <a:t>https://dossier.parcoursup.fr/Candidat/carte</a:t>
            </a:r>
            <a:endParaRPr lang="fr-FR" dirty="0">
              <a:solidFill>
                <a:srgbClr val="FF9F81"/>
              </a:solidFill>
            </a:endParaRPr>
          </a:p>
          <a:p>
            <a:pPr algn="ctr"/>
            <a:endParaRPr lang="fr-FR" dirty="0">
              <a:solidFill>
                <a:schemeClr val="accent6"/>
              </a:solidFill>
            </a:endParaRPr>
          </a:p>
          <a:p>
            <a:pPr algn="ct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874E32B-B06A-BA5F-EABA-238B44191A0A}"/>
              </a:ext>
            </a:extLst>
          </p:cNvPr>
          <p:cNvSpPr txBox="1"/>
          <p:nvPr/>
        </p:nvSpPr>
        <p:spPr>
          <a:xfrm>
            <a:off x="2843408" y="89460"/>
            <a:ext cx="6300591" cy="461665"/>
          </a:xfrm>
          <a:prstGeom prst="rect">
            <a:avLst/>
          </a:prstGeom>
          <a:noFill/>
        </p:spPr>
        <p:txBody>
          <a:bodyPr wrap="square">
            <a:spAutoFit/>
          </a:bodyPr>
          <a:lstStyle/>
          <a:p>
            <a:pPr algn="ctr"/>
            <a:r>
              <a:rPr kumimoji="0" lang="fr-FR" sz="2400" i="0" u="none" strike="noStrike" kern="1200" cap="none" spc="0" normalizeH="0" baseline="0" noProof="0" dirty="0">
                <a:ln>
                  <a:noFill/>
                </a:ln>
                <a:solidFill>
                  <a:srgbClr val="FF9F81"/>
                </a:solidFill>
                <a:effectLst/>
                <a:uLnTx/>
                <a:uFillTx/>
                <a:latin typeface="Arial"/>
                <a:ea typeface="+mj-ea"/>
                <a:cs typeface="+mj-cs"/>
              </a:rPr>
              <a:t>Les fiches formations</a:t>
            </a:r>
            <a:endParaRPr lang="fr-FR" dirty="0">
              <a:solidFill>
                <a:srgbClr val="FF9F81"/>
              </a:solidFill>
            </a:endParaRPr>
          </a:p>
        </p:txBody>
      </p:sp>
      <p:sp>
        <p:nvSpPr>
          <p:cNvPr id="3" name="Espace réservé du texte 3">
            <a:extLst>
              <a:ext uri="{FF2B5EF4-FFF2-40B4-BE49-F238E27FC236}">
                <a16:creationId xmlns:a16="http://schemas.microsoft.com/office/drawing/2014/main" id="{B9C6743A-FB82-9027-DBF8-F9924BA089E3}"/>
              </a:ext>
            </a:extLst>
          </p:cNvPr>
          <p:cNvSpPr txBox="1">
            <a:spLocks/>
          </p:cNvSpPr>
          <p:nvPr/>
        </p:nvSpPr>
        <p:spPr>
          <a:xfrm>
            <a:off x="290945" y="955964"/>
            <a:ext cx="8769928" cy="3844636"/>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Clr>
                <a:srgbClr val="ED7454"/>
              </a:buClr>
              <a:buFont typeface="Wingdings" panose="05000000000000000000" pitchFamily="2" charset="2"/>
              <a:buChar char="v"/>
            </a:pPr>
            <a:r>
              <a:rPr lang="fr-FR" sz="1400" b="1" dirty="0">
                <a:solidFill>
                  <a:schemeClr val="tx2"/>
                </a:solidFill>
              </a:rPr>
              <a:t>Statut de l’établissement </a:t>
            </a:r>
            <a:r>
              <a:rPr lang="fr-FR" sz="1400" b="1" dirty="0"/>
              <a:t>:</a:t>
            </a:r>
            <a:r>
              <a:rPr lang="fr-FR" sz="1400" dirty="0"/>
              <a:t> </a:t>
            </a:r>
            <a:r>
              <a:rPr lang="fr-FR" sz="1400" dirty="0">
                <a:solidFill>
                  <a:srgbClr val="51BAAA"/>
                </a:solidFill>
              </a:rPr>
              <a:t>public ou privé</a:t>
            </a:r>
          </a:p>
          <a:p>
            <a:pPr>
              <a:buClr>
                <a:srgbClr val="ED7454"/>
              </a:buClr>
            </a:pPr>
            <a:endParaRPr lang="fr-FR" sz="1400" b="1" dirty="0">
              <a:solidFill>
                <a:schemeClr val="tx2">
                  <a:lumMod val="60000"/>
                  <a:lumOff val="40000"/>
                </a:schemeClr>
              </a:solidFill>
            </a:endParaRPr>
          </a:p>
          <a:p>
            <a:pPr marL="285750" indent="-285750">
              <a:buClr>
                <a:srgbClr val="ED7454"/>
              </a:buClr>
              <a:buFont typeface="Wingdings" panose="05000000000000000000" pitchFamily="2" charset="2"/>
              <a:buChar char="v"/>
            </a:pPr>
            <a:r>
              <a:rPr lang="fr-FR" sz="1400" b="1" dirty="0">
                <a:solidFill>
                  <a:schemeClr val="tx2"/>
                </a:solidFill>
              </a:rPr>
              <a:t>Présentation de la formation :</a:t>
            </a:r>
            <a:r>
              <a:rPr lang="fr-FR" sz="1400" b="1" dirty="0">
                <a:solidFill>
                  <a:srgbClr val="ED7454"/>
                </a:solidFill>
              </a:rPr>
              <a:t> </a:t>
            </a:r>
            <a:r>
              <a:rPr lang="fr-FR" sz="1400" dirty="0">
                <a:solidFill>
                  <a:srgbClr val="51BAAA"/>
                </a:solidFill>
              </a:rPr>
              <a:t>enseignements, les langues et options,  les possibilités d’aménagements scolaires, les frais de scolarité</a:t>
            </a:r>
          </a:p>
          <a:p>
            <a:pPr marL="285750" indent="-285750">
              <a:buClr>
                <a:srgbClr val="ED7454"/>
              </a:buClr>
              <a:buFont typeface="Wingdings" panose="05000000000000000000" pitchFamily="2" charset="2"/>
              <a:buChar char="v"/>
            </a:pPr>
            <a:endParaRPr lang="fr-FR" sz="1400" b="1" dirty="0">
              <a:solidFill>
                <a:schemeClr val="tx2">
                  <a:lumMod val="60000"/>
                  <a:lumOff val="40000"/>
                </a:schemeClr>
              </a:solidFill>
            </a:endParaRPr>
          </a:p>
          <a:p>
            <a:pPr marL="285750" indent="-285750">
              <a:buClr>
                <a:srgbClr val="ED7454"/>
              </a:buClr>
              <a:buFont typeface="Wingdings" panose="05000000000000000000" pitchFamily="2" charset="2"/>
              <a:buChar char="v"/>
            </a:pPr>
            <a:r>
              <a:rPr lang="fr-FR" sz="1400" b="1" dirty="0">
                <a:solidFill>
                  <a:schemeClr val="tx2"/>
                </a:solidFill>
              </a:rPr>
              <a:t>Les attendus de la formation :</a:t>
            </a:r>
            <a:r>
              <a:rPr lang="fr-FR" sz="1400" b="1" dirty="0">
                <a:solidFill>
                  <a:schemeClr val="tx2">
                    <a:lumMod val="60000"/>
                    <a:lumOff val="40000"/>
                  </a:schemeClr>
                </a:solidFill>
              </a:rPr>
              <a:t> </a:t>
            </a:r>
            <a:r>
              <a:rPr lang="fr-FR" sz="1400" dirty="0">
                <a:solidFill>
                  <a:srgbClr val="51BAAA"/>
                </a:solidFill>
              </a:rPr>
              <a:t>les critères d’analyse des candidatures et leur niveau d’importance</a:t>
            </a:r>
          </a:p>
          <a:p>
            <a:pPr marL="285750" indent="-285750">
              <a:buClr>
                <a:srgbClr val="ED7454"/>
              </a:buClr>
              <a:buFont typeface="Wingdings" panose="05000000000000000000" pitchFamily="2" charset="2"/>
              <a:buChar char="v"/>
            </a:pPr>
            <a:endParaRPr lang="fr-FR" sz="1400" b="1" dirty="0">
              <a:solidFill>
                <a:schemeClr val="tx2">
                  <a:lumMod val="60000"/>
                  <a:lumOff val="40000"/>
                </a:schemeClr>
              </a:solidFill>
            </a:endParaRPr>
          </a:p>
          <a:p>
            <a:pPr marL="285750" indent="-285750">
              <a:buClr>
                <a:srgbClr val="ED7454"/>
              </a:buClr>
              <a:buFont typeface="Wingdings" panose="05000000000000000000" pitchFamily="2" charset="2"/>
              <a:buChar char="v"/>
            </a:pPr>
            <a:r>
              <a:rPr lang="fr-FR" sz="1400" b="1" dirty="0">
                <a:solidFill>
                  <a:schemeClr val="tx2"/>
                </a:solidFill>
              </a:rPr>
              <a:t>Les débouchés professionnels</a:t>
            </a:r>
          </a:p>
          <a:p>
            <a:pPr marL="285750" indent="-285750">
              <a:buClr>
                <a:srgbClr val="ED7454"/>
              </a:buClr>
              <a:buFont typeface="Wingdings" panose="05000000000000000000" pitchFamily="2" charset="2"/>
              <a:buChar char="v"/>
            </a:pPr>
            <a:endParaRPr lang="fr-FR" sz="1400" b="1" dirty="0">
              <a:solidFill>
                <a:schemeClr val="tx2">
                  <a:lumMod val="60000"/>
                  <a:lumOff val="40000"/>
                </a:schemeClr>
              </a:solidFill>
            </a:endParaRPr>
          </a:p>
          <a:p>
            <a:pPr marL="285750" indent="-285750">
              <a:buClr>
                <a:srgbClr val="ED7454"/>
              </a:buClr>
              <a:buFont typeface="Wingdings" panose="05000000000000000000" pitchFamily="2" charset="2"/>
              <a:buChar char="v"/>
            </a:pPr>
            <a:r>
              <a:rPr lang="fr-FR" sz="1400" b="1" dirty="0">
                <a:solidFill>
                  <a:schemeClr val="tx2"/>
                </a:solidFill>
              </a:rPr>
              <a:t>Les contacts des référents de la formation, les dates des journées portes ouvertes, le lien vers le site de l’établissement</a:t>
            </a:r>
          </a:p>
          <a:p>
            <a:pPr marL="285750" indent="-285750">
              <a:buClr>
                <a:srgbClr val="ED7454"/>
              </a:buClr>
              <a:buFont typeface="Wingdings" panose="05000000000000000000" pitchFamily="2" charset="2"/>
              <a:buChar char="v"/>
            </a:pPr>
            <a:endParaRPr lang="fr-FR" sz="1400" b="1" dirty="0">
              <a:solidFill>
                <a:schemeClr val="tx2">
                  <a:lumMod val="60000"/>
                  <a:lumOff val="40000"/>
                </a:schemeClr>
              </a:solidFill>
              <a:cs typeface="Arial"/>
            </a:endParaRPr>
          </a:p>
          <a:p>
            <a:pPr marL="285750" indent="-285750">
              <a:buClr>
                <a:srgbClr val="ED7454"/>
              </a:buClr>
              <a:buFont typeface="Wingdings" panose="05000000000000000000" pitchFamily="2" charset="2"/>
              <a:buChar char="v"/>
            </a:pPr>
            <a:r>
              <a:rPr lang="fr-FR" sz="1400" b="1" dirty="0">
                <a:solidFill>
                  <a:schemeClr val="tx2"/>
                </a:solidFill>
              </a:rPr>
              <a:t>Les chiffres clés  :  </a:t>
            </a:r>
            <a:r>
              <a:rPr lang="fr-FR" sz="1400" dirty="0">
                <a:solidFill>
                  <a:srgbClr val="51BAAA"/>
                </a:solidFill>
              </a:rPr>
              <a:t>le taux d’accès, les résultats de l’admission 2023, les taux de réussite/d’insertion des étudiants</a:t>
            </a:r>
            <a:endParaRPr lang="fr-FR" sz="1400" dirty="0">
              <a:solidFill>
                <a:srgbClr val="51BAAA"/>
              </a:solidFill>
              <a:cs typeface="Arial"/>
            </a:endParaRPr>
          </a:p>
        </p:txBody>
      </p:sp>
    </p:spTree>
    <p:extLst>
      <p:ext uri="{BB962C8B-B14F-4D97-AF65-F5344CB8AC3E}">
        <p14:creationId xmlns:p14="http://schemas.microsoft.com/office/powerpoint/2010/main" val="2402467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680F38-3465-02C8-F9DC-3D7CD50D8A6A}"/>
              </a:ext>
            </a:extLst>
          </p:cNvPr>
          <p:cNvSpPr>
            <a:spLocks noGrp="1"/>
          </p:cNvSpPr>
          <p:nvPr>
            <p:ph type="title"/>
          </p:nvPr>
        </p:nvSpPr>
        <p:spPr/>
        <p:txBody>
          <a:bodyPr/>
          <a:lstStyle/>
          <a:p>
            <a:endParaRPr lang="fr-FR"/>
          </a:p>
        </p:txBody>
      </p:sp>
      <p:sp>
        <p:nvSpPr>
          <p:cNvPr id="3" name="Espace réservé de la date 2">
            <a:extLst>
              <a:ext uri="{FF2B5EF4-FFF2-40B4-BE49-F238E27FC236}">
                <a16:creationId xmlns:a16="http://schemas.microsoft.com/office/drawing/2014/main" id="{8803DC0E-A6AD-87B0-7E30-3E4EF803BE15}"/>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0C8CD-47A6-46D1-834E-8B717424291A}" type="datetime1">
              <a:rPr kumimoji="0" lang="fr-FR" sz="750" b="0" i="0" u="none" strike="noStrike" kern="1200" cap="all" spc="0" normalizeH="0" baseline="0" noProof="0" smtClean="0">
                <a:ln>
                  <a:noFill/>
                </a:ln>
                <a:solidFill>
                  <a:srgbClr val="00009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17/01/2024</a:t>
            </a:fld>
            <a:endParaRPr kumimoji="0" lang="fr-FR" sz="750" b="0" i="0" u="none" strike="noStrike" kern="1200" cap="all" spc="0" normalizeH="0" baseline="0" noProof="0" dirty="0">
              <a:ln>
                <a:noFill/>
              </a:ln>
              <a:solidFill>
                <a:srgbClr val="000091"/>
              </a:solidFill>
              <a:effectLst/>
              <a:uLnTx/>
              <a:uFillTx/>
              <a:latin typeface="Arial"/>
              <a:ea typeface="+mn-ea"/>
              <a:cs typeface="+mn-cs"/>
            </a:endParaRPr>
          </a:p>
        </p:txBody>
      </p:sp>
      <p:sp>
        <p:nvSpPr>
          <p:cNvPr id="4" name="Espace réservé du numéro de diapositive 3">
            <a:extLst>
              <a:ext uri="{FF2B5EF4-FFF2-40B4-BE49-F238E27FC236}">
                <a16:creationId xmlns:a16="http://schemas.microsoft.com/office/drawing/2014/main" id="{3FBC35BD-05A4-E35E-4F69-E2E759675B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400" b="0" i="0" u="none" strike="noStrike" kern="1200" cap="none" spc="0" normalizeH="0" baseline="0" noProof="0" smtClean="0">
                <a:ln>
                  <a:noFill/>
                </a:ln>
                <a:solidFill>
                  <a:srgbClr val="FF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400" b="0" i="0" u="none" strike="noStrike" kern="1200" cap="none" spc="0" normalizeH="0" baseline="0" noProof="0" dirty="0">
              <a:ln>
                <a:noFill/>
              </a:ln>
              <a:solidFill>
                <a:srgbClr val="FF0000"/>
              </a:solidFill>
              <a:effectLst/>
              <a:uLnTx/>
              <a:uFillTx/>
              <a:latin typeface="Arial"/>
              <a:ea typeface="+mn-ea"/>
              <a:cs typeface="+mn-cs"/>
            </a:endParaRPr>
          </a:p>
        </p:txBody>
      </p:sp>
      <p:sp>
        <p:nvSpPr>
          <p:cNvPr id="5" name="Espace réservé du texte 4">
            <a:extLst>
              <a:ext uri="{FF2B5EF4-FFF2-40B4-BE49-F238E27FC236}">
                <a16:creationId xmlns:a16="http://schemas.microsoft.com/office/drawing/2014/main" id="{62847EE9-E140-4DF7-1211-FE213BE326B9}"/>
              </a:ext>
            </a:extLst>
          </p:cNvPr>
          <p:cNvSpPr>
            <a:spLocks noGrp="1"/>
          </p:cNvSpPr>
          <p:nvPr>
            <p:ph type="body" sz="quarter" idx="13"/>
          </p:nvPr>
        </p:nvSpPr>
        <p:spPr>
          <a:xfrm>
            <a:off x="726510" y="1657113"/>
            <a:ext cx="7728558" cy="2501527"/>
          </a:xfrm>
        </p:spPr>
        <p:txBody>
          <a:bodyPr/>
          <a:lstStyle/>
          <a:p>
            <a:pPr lvl="0" algn="ctr">
              <a:spcAft>
                <a:spcPts val="499"/>
              </a:spcAft>
              <a:buNone/>
            </a:pPr>
            <a:r>
              <a:rPr lang="fr-FR" sz="3200" u="sng" dirty="0">
                <a:solidFill>
                  <a:schemeClr val="accent4">
                    <a:lumMod val="75000"/>
                  </a:schemeClr>
                </a:solidFill>
              </a:rPr>
              <a:t>ETAPE 2 :</a:t>
            </a:r>
          </a:p>
          <a:p>
            <a:pPr lvl="0" algn="ctr">
              <a:spcAft>
                <a:spcPts val="499"/>
              </a:spcAft>
              <a:buNone/>
            </a:pPr>
            <a:endParaRPr lang="fr-FR" sz="3200" dirty="0">
              <a:solidFill>
                <a:schemeClr val="accent4">
                  <a:lumMod val="75000"/>
                </a:schemeClr>
              </a:solidFill>
            </a:endParaRPr>
          </a:p>
          <a:p>
            <a:pPr lvl="0" algn="ctr">
              <a:spcAft>
                <a:spcPts val="499"/>
              </a:spcAft>
              <a:buNone/>
            </a:pPr>
            <a:r>
              <a:rPr lang="fr-FR" sz="3200" dirty="0">
                <a:solidFill>
                  <a:schemeClr val="accent4">
                    <a:lumMod val="75000"/>
                  </a:schemeClr>
                </a:solidFill>
              </a:rPr>
              <a:t>Je formule mes vœux et</a:t>
            </a:r>
          </a:p>
          <a:p>
            <a:pPr lvl="0" algn="ctr">
              <a:spcAft>
                <a:spcPts val="499"/>
              </a:spcAft>
              <a:buNone/>
            </a:pPr>
            <a:r>
              <a:rPr lang="fr-FR" dirty="0">
                <a:solidFill>
                  <a:schemeClr val="accent4">
                    <a:lumMod val="75000"/>
                  </a:schemeClr>
                </a:solidFill>
              </a:rPr>
              <a:t>f</a:t>
            </a:r>
            <a:r>
              <a:rPr lang="fr-FR" sz="3200" dirty="0">
                <a:solidFill>
                  <a:schemeClr val="accent4">
                    <a:lumMod val="75000"/>
                  </a:schemeClr>
                </a:solidFill>
              </a:rPr>
              <a:t>inalise mon dossier</a:t>
            </a:r>
          </a:p>
          <a:p>
            <a:endParaRPr lang="fr-FR" dirty="0"/>
          </a:p>
        </p:txBody>
      </p:sp>
    </p:spTree>
    <p:extLst>
      <p:ext uri="{BB962C8B-B14F-4D97-AF65-F5344CB8AC3E}">
        <p14:creationId xmlns:p14="http://schemas.microsoft.com/office/powerpoint/2010/main" val="3429927269"/>
      </p:ext>
    </p:extLst>
  </p:cSld>
  <p:clrMapOvr>
    <a:masterClrMapping/>
  </p:clrMapOvr>
</p:sld>
</file>

<file path=ppt/theme/theme1.xml><?xml version="1.0" encoding="utf-8"?>
<a:theme xmlns:a="http://schemas.openxmlformats.org/drawingml/2006/main" name="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3.xml><?xml version="1.0" encoding="utf-8"?>
<a:theme xmlns:a="http://schemas.openxmlformats.org/drawingml/2006/main" name="1_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4.xml><?xml version="1.0" encoding="utf-8"?>
<a:theme xmlns:a="http://schemas.openxmlformats.org/drawingml/2006/main" name="2_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5.xml><?xml version="1.0" encoding="utf-8"?>
<a:theme xmlns:a="http://schemas.openxmlformats.org/drawingml/2006/main" name="3_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6.xml><?xml version="1.0" encoding="utf-8"?>
<a:theme xmlns:a="http://schemas.openxmlformats.org/drawingml/2006/main" name="4_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7.xml><?xml version="1.0" encoding="utf-8"?>
<a:theme xmlns:a="http://schemas.openxmlformats.org/drawingml/2006/main" name="6_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8.xml><?xml version="1.0" encoding="utf-8"?>
<a:theme xmlns:a="http://schemas.openxmlformats.org/drawingml/2006/main" name="5_OPÉRATEURS">
  <a:themeElements>
    <a:clrScheme name="psup23">
      <a:dk1>
        <a:srgbClr val="000091"/>
      </a:dk1>
      <a:lt1>
        <a:srgbClr val="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9.xml><?xml version="1.0" encoding="utf-8"?>
<a:theme xmlns:a="http://schemas.openxmlformats.org/drawingml/2006/main" name="7_OPÉRATEURS">
  <a:themeElements>
    <a:clrScheme name="psup23">
      <a:dk1>
        <a:srgbClr val="000091"/>
      </a:dk1>
      <a:lt1>
        <a:srgbClr val="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docProps/app.xml><?xml version="1.0" encoding="utf-8"?>
<Properties xmlns="http://schemas.openxmlformats.org/officeDocument/2006/extended-properties" xmlns:vt="http://schemas.openxmlformats.org/officeDocument/2006/docPropsVTypes">
  <TotalTime>1443</TotalTime>
  <Words>2204</Words>
  <Application>Microsoft Office PowerPoint</Application>
  <PresentationFormat>Affichage à l'écran (16:9)</PresentationFormat>
  <Paragraphs>216</Paragraphs>
  <Slides>26</Slides>
  <Notes>0</Notes>
  <HiddenSlides>1</HiddenSlides>
  <MMClips>0</MMClips>
  <ScaleCrop>false</ScaleCrop>
  <HeadingPairs>
    <vt:vector size="6" baseType="variant">
      <vt:variant>
        <vt:lpstr>Polices utilisées</vt:lpstr>
      </vt:variant>
      <vt:variant>
        <vt:i4>13</vt:i4>
      </vt:variant>
      <vt:variant>
        <vt:lpstr>Thème</vt:lpstr>
      </vt:variant>
      <vt:variant>
        <vt:i4>9</vt:i4>
      </vt:variant>
      <vt:variant>
        <vt:lpstr>Titres des diapositives</vt:lpstr>
      </vt:variant>
      <vt:variant>
        <vt:i4>26</vt:i4>
      </vt:variant>
    </vt:vector>
  </HeadingPairs>
  <TitlesOfParts>
    <vt:vector size="48" baseType="lpstr">
      <vt:lpstr>Microsoft YaHei</vt:lpstr>
      <vt:lpstr>Arial</vt:lpstr>
      <vt:lpstr>Arial-ItalicMT</vt:lpstr>
      <vt:lpstr>Calibri</vt:lpstr>
      <vt:lpstr>Calibri Light</vt:lpstr>
      <vt:lpstr>Courier New</vt:lpstr>
      <vt:lpstr>DejaVu Sans</vt:lpstr>
      <vt:lpstr>Lucida Grande</vt:lpstr>
      <vt:lpstr>Lucida Sans Unicode</vt:lpstr>
      <vt:lpstr>Mangal</vt:lpstr>
      <vt:lpstr>Tahoma</vt:lpstr>
      <vt:lpstr>Times New Roman</vt:lpstr>
      <vt:lpstr>Wingdings</vt:lpstr>
      <vt:lpstr>Standard</vt:lpstr>
      <vt:lpstr>OPÉRATEURS</vt:lpstr>
      <vt:lpstr>1_OPÉRATEURS</vt:lpstr>
      <vt:lpstr>2_OPÉRATEURS</vt:lpstr>
      <vt:lpstr>3_OPÉRATEURS</vt:lpstr>
      <vt:lpstr>4_OPÉRATEURS</vt:lpstr>
      <vt:lpstr>6_OPÉRATEURS</vt:lpstr>
      <vt:lpstr>5_OPÉRATEURS</vt:lpstr>
      <vt:lpstr>7_OPÉRATEURS</vt:lpstr>
      <vt:lpstr>w</vt:lpstr>
      <vt:lpstr>Présentation PowerPoint</vt:lpstr>
      <vt:lpstr>Présentation PowerPoint</vt:lpstr>
      <vt:lpstr>Le bon réflexe : s’informer, échanger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réponses des formations et les choix des candidats</vt:lpstr>
      <vt:lpstr>Une alerte à chaque proposition d’admission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creator>psyen</dc:creator>
  <cp:lastModifiedBy>cop25</cp:lastModifiedBy>
  <cp:revision>63</cp:revision>
  <dcterms:modified xsi:type="dcterms:W3CDTF">2024-01-17T09:40:55Z</dcterms:modified>
</cp:coreProperties>
</file>